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7"/>
  </p:notesMasterIdLst>
  <p:sldIdLst>
    <p:sldId id="348" r:id="rId2"/>
    <p:sldId id="394" r:id="rId3"/>
    <p:sldId id="261" r:id="rId4"/>
    <p:sldId id="340" r:id="rId5"/>
    <p:sldId id="349" r:id="rId6"/>
    <p:sldId id="376" r:id="rId7"/>
    <p:sldId id="267" r:id="rId8"/>
    <p:sldId id="268" r:id="rId9"/>
    <p:sldId id="269" r:id="rId10"/>
    <p:sldId id="270" r:id="rId11"/>
    <p:sldId id="271" r:id="rId12"/>
    <p:sldId id="272" r:id="rId13"/>
    <p:sldId id="396" r:id="rId14"/>
    <p:sldId id="364" r:id="rId15"/>
    <p:sldId id="259" r:id="rId16"/>
    <p:sldId id="287" r:id="rId17"/>
    <p:sldId id="290" r:id="rId18"/>
    <p:sldId id="292" r:id="rId19"/>
    <p:sldId id="351" r:id="rId20"/>
    <p:sldId id="297" r:id="rId21"/>
    <p:sldId id="298" r:id="rId22"/>
    <p:sldId id="300" r:id="rId23"/>
    <p:sldId id="301" r:id="rId24"/>
    <p:sldId id="307" r:id="rId25"/>
    <p:sldId id="308" r:id="rId26"/>
    <p:sldId id="260" r:id="rId27"/>
    <p:sldId id="273" r:id="rId28"/>
    <p:sldId id="274" r:id="rId29"/>
    <p:sldId id="392" r:id="rId30"/>
    <p:sldId id="350" r:id="rId31"/>
    <p:sldId id="311" r:id="rId32"/>
    <p:sldId id="309" r:id="rId33"/>
    <p:sldId id="310" r:id="rId34"/>
    <p:sldId id="397" r:id="rId35"/>
    <p:sldId id="368" r:id="rId36"/>
    <p:sldId id="353" r:id="rId37"/>
    <p:sldId id="367" r:id="rId38"/>
    <p:sldId id="354" r:id="rId39"/>
    <p:sldId id="356" r:id="rId40"/>
    <p:sldId id="357" r:id="rId41"/>
    <p:sldId id="393" r:id="rId42"/>
    <p:sldId id="366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398" r:id="rId55"/>
    <p:sldId id="359" r:id="rId56"/>
    <p:sldId id="360" r:id="rId57"/>
    <p:sldId id="361" r:id="rId58"/>
    <p:sldId id="362" r:id="rId59"/>
    <p:sldId id="363" r:id="rId60"/>
    <p:sldId id="262" r:id="rId61"/>
    <p:sldId id="402" r:id="rId62"/>
    <p:sldId id="403" r:id="rId63"/>
    <p:sldId id="265" r:id="rId64"/>
    <p:sldId id="399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400" r:id="rId75"/>
    <p:sldId id="369" r:id="rId76"/>
    <p:sldId id="370" r:id="rId77"/>
    <p:sldId id="371" r:id="rId78"/>
    <p:sldId id="372" r:id="rId79"/>
    <p:sldId id="373" r:id="rId80"/>
    <p:sldId id="374" r:id="rId81"/>
    <p:sldId id="375" r:id="rId82"/>
    <p:sldId id="401" r:id="rId83"/>
    <p:sldId id="337" r:id="rId84"/>
    <p:sldId id="338" r:id="rId85"/>
    <p:sldId id="339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4" autoAdjust="0"/>
    <p:restoredTop sz="64933" autoAdjust="0"/>
  </p:normalViewPr>
  <p:slideViewPr>
    <p:cSldViewPr>
      <p:cViewPr varScale="1">
        <p:scale>
          <a:sx n="53" d="100"/>
          <a:sy n="53" d="100"/>
        </p:scale>
        <p:origin x="-176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viewProps" Target="viewProps.xml"/><Relationship Id="rId91" Type="http://schemas.openxmlformats.org/officeDocument/2006/relationships/theme" Target="theme/theme1.xml"/><Relationship Id="rId9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notesMaster" Target="notesMasters/notesMaster1.xml"/><Relationship Id="rId88" Type="http://schemas.openxmlformats.org/officeDocument/2006/relationships/printerSettings" Target="printerSettings/printerSettings1.bin"/><Relationship Id="rId8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BFD60-A105-4051-AB8A-314FDA552B25}" type="datetimeFigureOut">
              <a:rPr lang="en-US" smtClean="0"/>
              <a:t>7/31/13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59B9F-C7F1-4492-B994-4B4E251C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7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1.bp.blogspot.com/_U8PNFRSaEA4/TIdoWH-HBWI/AAAAAAAAAzs/KNw58ULUnh0/s1600/F-shape.png" TargetMode="Externa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21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 pages, CM, DLL</a:t>
            </a:r>
          </a:p>
          <a:p>
            <a:r>
              <a:rPr lang="en-US" dirty="0" smtClean="0"/>
              <a:t>How they’re interconnected</a:t>
            </a:r>
          </a:p>
          <a:p>
            <a:r>
              <a:rPr lang="en-US" dirty="0" smtClean="0"/>
              <a:t>Explain that the DLL is NOT customizable</a:t>
            </a:r>
          </a:p>
          <a:p>
            <a:endParaRPr lang="en-US" dirty="0" smtClean="0"/>
          </a:p>
          <a:p>
            <a:r>
              <a:rPr lang="en-US" dirty="0" smtClean="0"/>
              <a:t>DLL</a:t>
            </a:r>
            <a:r>
              <a:rPr lang="en-US" baseline="0" dirty="0" smtClean="0"/>
              <a:t> (dynamic link library) – Executable file that allows computers to share code and other resources necessary to perform particular tasks.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DLL – core muscles</a:t>
            </a:r>
          </a:p>
          <a:p>
            <a:r>
              <a:rPr lang="en-US" baseline="0" dirty="0" smtClean="0"/>
              <a:t>Customization manager –  yoga moves - flexibility / stretching</a:t>
            </a:r>
          </a:p>
          <a:p>
            <a:r>
              <a:rPr lang="en-US" baseline="0" dirty="0" smtClean="0"/>
              <a:t>Web Pages – Workout clothes –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62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Still</a:t>
            </a:r>
            <a:r>
              <a:rPr lang="en-US" baseline="0" dirty="0" smtClean="0"/>
              <a:t> Kerry – YOGA  / Flexibility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08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</a:p>
          <a:p>
            <a:r>
              <a:rPr lang="en-US" dirty="0" smtClean="0"/>
              <a:t>Defaults</a:t>
            </a:r>
          </a:p>
          <a:p>
            <a:r>
              <a:rPr lang="en-US" dirty="0" smtClean="0"/>
              <a:t>General</a:t>
            </a:r>
          </a:p>
          <a:p>
            <a:pPr lvl="1"/>
            <a:r>
              <a:rPr lang="en-US" dirty="0" smtClean="0"/>
              <a:t>Automatic Renewals</a:t>
            </a:r>
          </a:p>
          <a:p>
            <a:r>
              <a:rPr lang="en-US" dirty="0" smtClean="0"/>
              <a:t>Labels</a:t>
            </a:r>
          </a:p>
          <a:p>
            <a:pPr lvl="1"/>
            <a:r>
              <a:rPr lang="en-US" dirty="0" err="1" smtClean="0"/>
              <a:t>WebFormValues</a:t>
            </a:r>
            <a:endParaRPr lang="en-US" dirty="0" smtClean="0"/>
          </a:p>
          <a:p>
            <a:pPr lvl="2"/>
            <a:r>
              <a:rPr lang="en-US" dirty="0" smtClean="0"/>
              <a:t>Change </a:t>
            </a:r>
            <a:r>
              <a:rPr lang="en-US" dirty="0" err="1" smtClean="0"/>
              <a:t>SubmitButtonText</a:t>
            </a:r>
            <a:r>
              <a:rPr lang="en-US" dirty="0" smtClean="0"/>
              <a:t>, not </a:t>
            </a:r>
            <a:r>
              <a:rPr lang="en-US" dirty="0" err="1" smtClean="0"/>
              <a:t>SubmitButtonValue</a:t>
            </a:r>
            <a:endParaRPr lang="en-US" dirty="0" smtClean="0"/>
          </a:p>
          <a:p>
            <a:pPr lvl="2"/>
            <a:r>
              <a:rPr lang="en-US" dirty="0" smtClean="0"/>
              <a:t>Change on page in HTML as well</a:t>
            </a:r>
          </a:p>
          <a:p>
            <a:r>
              <a:rPr lang="en-US" dirty="0" smtClean="0"/>
              <a:t>Limits</a:t>
            </a:r>
          </a:p>
          <a:p>
            <a:r>
              <a:rPr lang="en-US" dirty="0" err="1" smtClean="0"/>
              <a:t>OpenURL</a:t>
            </a:r>
            <a:endParaRPr lang="en-US" dirty="0" smtClean="0"/>
          </a:p>
          <a:p>
            <a:pPr lvl="1"/>
            <a:r>
              <a:rPr lang="en-US" dirty="0" err="1" smtClean="0"/>
              <a:t>OpenURLMapping</a:t>
            </a:r>
            <a:r>
              <a:rPr lang="en-US" dirty="0" smtClean="0"/>
              <a:t> table</a:t>
            </a:r>
          </a:p>
          <a:p>
            <a:endParaRPr lang="en-US" dirty="0" smtClean="0"/>
          </a:p>
          <a:p>
            <a:r>
              <a:rPr lang="en-US" dirty="0" smtClean="0"/>
              <a:t>Renewals</a:t>
            </a:r>
          </a:p>
          <a:p>
            <a:pPr lvl="1"/>
            <a:r>
              <a:rPr lang="en-US" dirty="0" err="1" smtClean="0"/>
              <a:t>RenewalBeforeWindowDays</a:t>
            </a:r>
            <a:endParaRPr lang="en-US" dirty="0" smtClean="0"/>
          </a:p>
          <a:p>
            <a:pPr lvl="2"/>
            <a:r>
              <a:rPr lang="en-US" dirty="0" smtClean="0"/>
              <a:t>-1 lets customer renew on the due date, but not after</a:t>
            </a:r>
          </a:p>
          <a:p>
            <a:pPr lvl="1"/>
            <a:r>
              <a:rPr lang="en-US" dirty="0" err="1" smtClean="0"/>
              <a:t>RenewalWindowDays</a:t>
            </a:r>
            <a:endParaRPr lang="en-US" dirty="0" smtClean="0"/>
          </a:p>
          <a:p>
            <a:pPr lvl="2"/>
            <a:r>
              <a:rPr lang="en-US" dirty="0" smtClean="0"/>
              <a:t>5 lets customer start requesting a renewal 5 days before the due date</a:t>
            </a:r>
          </a:p>
          <a:p>
            <a:r>
              <a:rPr lang="en-US" dirty="0" smtClean="0"/>
              <a:t>Status Lines</a:t>
            </a:r>
          </a:p>
          <a:p>
            <a:pPr lvl="1"/>
            <a:r>
              <a:rPr lang="en-US" dirty="0" smtClean="0"/>
              <a:t>Can change the text that is displayed</a:t>
            </a:r>
          </a:p>
          <a:p>
            <a:pPr lvl="2"/>
            <a:r>
              <a:rPr lang="en-US" dirty="0" err="1" smtClean="0"/>
              <a:t>SLBlocked</a:t>
            </a:r>
            <a:endParaRPr lang="en-US" dirty="0" smtClean="0"/>
          </a:p>
          <a:p>
            <a:r>
              <a:rPr lang="en-US" dirty="0" smtClean="0"/>
              <a:t>System</a:t>
            </a:r>
          </a:p>
          <a:p>
            <a:pPr lvl="1"/>
            <a:r>
              <a:rPr lang="en-US" dirty="0" err="1" smtClean="0"/>
              <a:t>WebSessionMinutes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Validation</a:t>
            </a:r>
          </a:p>
          <a:p>
            <a:pPr lvl="1"/>
            <a:r>
              <a:rPr lang="en-US" dirty="0" err="1" smtClean="0"/>
              <a:t>WebValidation</a:t>
            </a:r>
            <a:r>
              <a:rPr lang="en-US" dirty="0" smtClean="0"/>
              <a:t> table</a:t>
            </a:r>
          </a:p>
          <a:p>
            <a:pPr lvl="2"/>
            <a:r>
              <a:rPr lang="en-US" dirty="0" smtClean="0"/>
              <a:t>Controls which fields are required on web forms</a:t>
            </a:r>
          </a:p>
          <a:p>
            <a:pPr lvl="2"/>
            <a:r>
              <a:rPr lang="en-US" dirty="0" smtClean="0"/>
              <a:t>Uses Regular Expressions</a:t>
            </a:r>
          </a:p>
          <a:p>
            <a:pPr lvl="2"/>
            <a:r>
              <a:rPr lang="en-US" dirty="0" smtClean="0"/>
              <a:t>To test search </a:t>
            </a:r>
            <a:r>
              <a:rPr lang="en-US" dirty="0" err="1" smtClean="0"/>
              <a:t>ILLiad</a:t>
            </a:r>
            <a:r>
              <a:rPr lang="en-US" dirty="0" smtClean="0"/>
              <a:t> documentation for Regular Expression Test or go to: </a:t>
            </a:r>
            <a:br>
              <a:rPr lang="en-US" dirty="0" smtClean="0"/>
            </a:br>
            <a:r>
              <a:rPr lang="en-US" dirty="0" smtClean="0"/>
              <a:t>http://www.atlas-sys.com/products/illiad/illiadregex</a:t>
            </a:r>
          </a:p>
          <a:p>
            <a:r>
              <a:rPr lang="en-US" dirty="0" smtClean="0"/>
              <a:t>Web Circulation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15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Entries in the </a:t>
            </a:r>
            <a:r>
              <a:rPr lang="en-US" dirty="0" err="1" smtClean="0"/>
              <a:t>WebValidation</a:t>
            </a:r>
            <a:r>
              <a:rPr lang="en-US" dirty="0" smtClean="0"/>
              <a:t> table</a:t>
            </a: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sz="1050" dirty="0" smtClean="0"/>
              <a:t>Make fields required</a:t>
            </a:r>
          </a:p>
          <a:p>
            <a:pPr marL="0" indent="0">
              <a:buNone/>
            </a:pPr>
            <a:r>
              <a:rPr lang="en-US" sz="1050" dirty="0" smtClean="0"/>
              <a:t>	– Establish acceptable values</a:t>
            </a:r>
          </a:p>
          <a:p>
            <a:r>
              <a:rPr lang="en-US" dirty="0" smtClean="0"/>
              <a:t>Required fields on the default web pages have also have default validations in the table</a:t>
            </a:r>
          </a:p>
          <a:p>
            <a:r>
              <a:rPr lang="en-US" dirty="0" smtClean="0"/>
              <a:t>Adding and removing validations allows you </a:t>
            </a:r>
            <a:br>
              <a:rPr lang="en-US" dirty="0" smtClean="0"/>
            </a:br>
            <a:r>
              <a:rPr lang="en-US" dirty="0" smtClean="0"/>
              <a:t>to customize your web interface</a:t>
            </a:r>
          </a:p>
          <a:p>
            <a:r>
              <a:rPr lang="en-US" dirty="0" smtClean="0"/>
              <a:t>Stores customized error messages for validation errors displayed in the web</a:t>
            </a:r>
          </a:p>
          <a:p>
            <a:endParaRPr lang="en-US" dirty="0" smtClean="0"/>
          </a:p>
          <a:p>
            <a:r>
              <a:rPr lang="en-US" dirty="0" smtClean="0"/>
              <a:t>Add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&lt;span class="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req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"&gt;*&lt;/span&gt; </a:t>
            </a:r>
            <a:r>
              <a:rPr lang="en-US" dirty="0" smtClean="0"/>
              <a:t>to the HTML page</a:t>
            </a:r>
          </a:p>
          <a:p>
            <a:r>
              <a:rPr lang="en-US" dirty="0" smtClean="0"/>
              <a:t>Add entry to the </a:t>
            </a:r>
            <a:r>
              <a:rPr lang="en-US" dirty="0" err="1" smtClean="0"/>
              <a:t>WebValidationtable</a:t>
            </a:r>
            <a:endParaRPr lang="en-US" dirty="0" smtClean="0"/>
          </a:p>
          <a:p>
            <a:pPr marL="1089025" lvl="1"/>
            <a:r>
              <a:rPr lang="en-US" dirty="0" smtClean="0"/>
              <a:t>Locate an entry for the same page </a:t>
            </a:r>
          </a:p>
          <a:p>
            <a:pPr marL="1089025" lvl="1"/>
            <a:r>
              <a:rPr lang="en-US" dirty="0" smtClean="0"/>
              <a:t>Click </a:t>
            </a:r>
            <a:r>
              <a:rPr lang="en-US" i="1" dirty="0" smtClean="0"/>
              <a:t>Copy Record </a:t>
            </a:r>
            <a:r>
              <a:rPr lang="en-US" dirty="0" smtClean="0"/>
              <a:t>then edit the fields as needed</a:t>
            </a:r>
          </a:p>
          <a:p>
            <a:pPr marL="1089025" lvl="1"/>
            <a:r>
              <a:rPr lang="en-US" dirty="0" smtClean="0"/>
              <a:t>Click </a:t>
            </a:r>
            <a:r>
              <a:rPr lang="en-US" i="1" dirty="0" smtClean="0"/>
              <a:t>Save</a:t>
            </a:r>
            <a:endParaRPr lang="en-US" dirty="0" smtClean="0"/>
          </a:p>
          <a:p>
            <a:r>
              <a:rPr lang="en-US" dirty="0" smtClean="0"/>
              <a:t>Repeat these for the ‘Edit’ page</a:t>
            </a:r>
          </a:p>
          <a:p>
            <a:r>
              <a:rPr lang="en-US" dirty="0" smtClean="0"/>
              <a:t>To remove a Web</a:t>
            </a:r>
            <a:r>
              <a:rPr lang="en-US" baseline="0" dirty="0" smtClean="0"/>
              <a:t> Validation, reverse the process</a:t>
            </a:r>
          </a:p>
          <a:p>
            <a:endParaRPr lang="en-US" baseline="0" dirty="0" smtClean="0"/>
          </a:p>
          <a:p>
            <a:r>
              <a:rPr lang="en-US" dirty="0" smtClean="0"/>
              <a:t>Validation is controlled using Regular Expressions</a:t>
            </a:r>
          </a:p>
          <a:p>
            <a:r>
              <a:rPr lang="en-US" dirty="0" smtClean="0"/>
              <a:t>Tools available to help build and test more complicated validations</a:t>
            </a:r>
          </a:p>
          <a:p>
            <a:pPr lvl="2"/>
            <a:r>
              <a:rPr lang="en-US" dirty="0" err="1" smtClean="0"/>
              <a:t>ILLiad</a:t>
            </a:r>
            <a:r>
              <a:rPr lang="en-US" dirty="0" smtClean="0"/>
              <a:t> Regular Expression Validator –Atlas created tool to test regular expressions however it does not provide troubleshooting assistance.</a:t>
            </a:r>
          </a:p>
          <a:p>
            <a:pPr lvl="2"/>
            <a:r>
              <a:rPr lang="en-US" dirty="0" err="1" smtClean="0"/>
              <a:t>Expresso</a:t>
            </a:r>
            <a:r>
              <a:rPr lang="en-US" dirty="0" smtClean="0"/>
              <a:t> –Free download! It allows you to create and test regular expressions while providing troubleshooting assistance too!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17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CF55-986D-46C4-AFFC-C83EA727595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90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Animated</a:t>
            </a:r>
            <a:r>
              <a:rPr lang="en-US" baseline="0" dirty="0" smtClean="0"/>
              <a:t> – button will show web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33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18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HTML files are like your workout clothes – they can be ugly but still get the job done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ANIMATED – RICHARD SIMMONS!!!!!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78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must have these or </a:t>
            </a:r>
            <a:r>
              <a:rPr lang="en-US" baseline="0" dirty="0" err="1" smtClean="0"/>
              <a:t>ILLiad</a:t>
            </a:r>
            <a:r>
              <a:rPr lang="en-US" baseline="0" dirty="0" smtClean="0"/>
              <a:t> will break and you’ll hate your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0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r>
              <a:rPr lang="en-US" baseline="0" dirty="0" smtClean="0"/>
              <a:t> news – you can hide them!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0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Internal</a:t>
            </a: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Employee Communication: The face and value of your brand.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External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cs typeface="Tahoma" pitchFamily="34" charset="0"/>
              </a:rPr>
              <a:t>The customer’s concern: “</a:t>
            </a:r>
            <a:r>
              <a:rPr lang="en-US" sz="1800" i="1" dirty="0" smtClean="0">
                <a:solidFill>
                  <a:srgbClr val="000000"/>
                </a:solidFill>
                <a:cs typeface="Tahoma" pitchFamily="34" charset="0"/>
              </a:rPr>
              <a:t>What’s in it for me?”</a:t>
            </a:r>
          </a:p>
          <a:p>
            <a:pPr marL="285750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cs typeface="Tahoma" pitchFamily="34" charset="0"/>
              </a:rPr>
              <a:t>The customer’s need:  Just get them where they’re trying to go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WORKOUT CLOTHES AGAIN</a:t>
            </a:r>
          </a:p>
          <a:p>
            <a:pPr marL="0" indent="0" algn="ctr">
              <a:buNone/>
            </a:pPr>
            <a:endParaRPr lang="en-US" sz="4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4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 </a:t>
            </a:r>
            <a:r>
              <a:rPr lang="en-US" sz="4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html pages are included in the default set to convey instructions, policies, and procedures to patrons. </a:t>
            </a:r>
          </a:p>
          <a:p>
            <a:pPr marL="0" indent="0" algn="ctr">
              <a:buNone/>
            </a:pPr>
            <a:endParaRPr lang="en-US" dirty="0" smtClean="0">
              <a:latin typeface="Letter Gothic" pitchFamily="49" charset="0"/>
            </a:endParaRPr>
          </a:p>
          <a:p>
            <a:pPr marL="0" indent="0">
              <a:buNone/>
            </a:pPr>
            <a:r>
              <a:rPr lang="en-US" b="1" dirty="0" smtClean="0"/>
              <a:t>The main default text pages are: </a:t>
            </a:r>
            <a:r>
              <a:rPr lang="en-US" dirty="0" smtClean="0"/>
              <a:t>	</a:t>
            </a:r>
          </a:p>
          <a:p>
            <a:r>
              <a:rPr lang="en-US" b="1" dirty="0" smtClean="0"/>
              <a:t>FirstTime.html 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The page a user sees before she reaches the registration page 	</a:t>
            </a:r>
          </a:p>
          <a:p>
            <a:r>
              <a:rPr lang="en-US" b="1" dirty="0" smtClean="0"/>
              <a:t>FAQ.html 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A page linked to from the first time user page </a:t>
            </a:r>
          </a:p>
          <a:p>
            <a:pPr lvl="1"/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="FAQ.html" target="_self"&gt;FAQ&lt;/a&gt; 	</a:t>
            </a:r>
          </a:p>
          <a:p>
            <a:r>
              <a:rPr lang="en-US" b="1" dirty="0" smtClean="0"/>
              <a:t>AboutILLiad.html 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A page linked from the main menu </a:t>
            </a:r>
          </a:p>
          <a:p>
            <a:pPr lvl="1"/>
            <a:r>
              <a:rPr lang="en-US" dirty="0" smtClean="0"/>
              <a:t>&lt;li class="active"&gt;&lt;a </a:t>
            </a:r>
            <a:r>
              <a:rPr lang="en-US" dirty="0" err="1" smtClean="0"/>
              <a:t>href</a:t>
            </a:r>
            <a:r>
              <a:rPr lang="en-US" dirty="0" smtClean="0"/>
              <a:t>="&lt;#ACTION action="10" form="1"&gt;"&gt;About </a:t>
            </a:r>
            <a:r>
              <a:rPr lang="en-US" dirty="0" err="1" smtClean="0"/>
              <a:t>ILLiad</a:t>
            </a:r>
            <a:r>
              <a:rPr lang="en-US" dirty="0" smtClean="0"/>
              <a:t>&lt;/a&gt;&lt;/li&gt; 	</a:t>
            </a:r>
          </a:p>
          <a:p>
            <a:r>
              <a:rPr lang="en-US" b="1" dirty="0" smtClean="0"/>
              <a:t>ElectronicDeliveryInformation.html 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A page linked from the FAQ </a:t>
            </a:r>
          </a:p>
          <a:p>
            <a:pPr lvl="1"/>
            <a:r>
              <a:rPr lang="en-US" dirty="0" smtClean="0"/>
              <a:t>&lt;a </a:t>
            </a:r>
            <a:r>
              <a:rPr lang="en-US" dirty="0" err="1" smtClean="0"/>
              <a:t>href</a:t>
            </a:r>
            <a:r>
              <a:rPr lang="en-US" dirty="0" smtClean="0"/>
              <a:t>=“ElectronicDeliveryInformation.html" target="_self"&gt;Electronic Delivery Information&lt;/a&gt;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ACF55-986D-46C4-AFFC-C83EA727595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97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1EDFF-47B5-4F12-A5AF-3C5820387C3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25283" name="Rectangle 7"/>
          <p:cNvSpPr txBox="1">
            <a:spLocks noGrp="1" noChangeArrowheads="1"/>
          </p:cNvSpPr>
          <p:nvPr/>
        </p:nvSpPr>
        <p:spPr bwMode="auto">
          <a:xfrm>
            <a:off x="3885903" y="8688918"/>
            <a:ext cx="2972097" cy="45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 anchor="b"/>
          <a:lstStyle/>
          <a:p>
            <a:pPr algn="r" defTabSz="911482">
              <a:spcBef>
                <a:spcPct val="0"/>
              </a:spcBef>
            </a:pPr>
            <a:fld id="{F55B86FC-93C1-4948-A762-3B610832016E}" type="slidenum">
              <a:rPr lang="en-US" sz="1200">
                <a:latin typeface="Times New Roman" pitchFamily="18" charset="0"/>
              </a:rPr>
              <a:pPr algn="r" defTabSz="911482">
                <a:spcBef>
                  <a:spcPct val="0"/>
                </a:spcBef>
              </a:pPr>
              <a:t>31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225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252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08" tIns="45704" rIns="91408" bIns="45704"/>
          <a:lstStyle/>
          <a:p>
            <a:r>
              <a:rPr lang="en-US" dirty="0" smtClean="0"/>
              <a:t>Links can all be displayed in different ways in a CSS-supporting browser:</a:t>
            </a:r>
          </a:p>
          <a:p>
            <a:pPr lvl="2"/>
            <a:r>
              <a:rPr lang="en-US" dirty="0" smtClean="0"/>
              <a:t>a:link {color: #FF0000} /* unvisited link */ </a:t>
            </a:r>
          </a:p>
          <a:p>
            <a:pPr lvl="2"/>
            <a:r>
              <a:rPr lang="en-US" dirty="0" smtClean="0"/>
              <a:t>a:visited {color: #00FF00} /* visited link */</a:t>
            </a:r>
          </a:p>
          <a:p>
            <a:pPr lvl="2"/>
            <a:r>
              <a:rPr lang="en-US" dirty="0" smtClean="0"/>
              <a:t>a:hover {color: #FF00FF} /* mouse over link */ </a:t>
            </a:r>
          </a:p>
          <a:p>
            <a:pPr lvl="2"/>
            <a:r>
              <a:rPr lang="en-US" dirty="0" smtClean="0"/>
              <a:t>a:active {color: #0000FF} /* selected link */ </a:t>
            </a:r>
          </a:p>
          <a:p>
            <a:pPr marL="0" indent="0">
              <a:buNone/>
            </a:pPr>
            <a:endParaRPr lang="en-US" sz="1900" b="1" dirty="0" smtClean="0"/>
          </a:p>
          <a:p>
            <a:pPr marL="0" indent="0">
              <a:buNone/>
            </a:pPr>
            <a:r>
              <a:rPr lang="en-US" sz="1900" b="1" dirty="0" smtClean="0"/>
              <a:t>Note:</a:t>
            </a:r>
            <a:r>
              <a:rPr lang="en-US" sz="1900" dirty="0" smtClean="0"/>
              <a:t> a:hover MUST come after a:link and a:visited in the CSS definition in order to be effective!!</a:t>
            </a:r>
          </a:p>
          <a:p>
            <a:pPr marL="0" indent="0">
              <a:buNone/>
            </a:pPr>
            <a:endParaRPr lang="en-US" sz="1900" b="1" dirty="0" smtClean="0"/>
          </a:p>
          <a:p>
            <a:pPr marL="0" indent="0">
              <a:buNone/>
            </a:pPr>
            <a:r>
              <a:rPr lang="en-US" sz="1900" b="1" dirty="0" smtClean="0"/>
              <a:t>Note:</a:t>
            </a:r>
            <a:r>
              <a:rPr lang="en-US" sz="1900" dirty="0" smtClean="0"/>
              <a:t> a:active MUST come after a:hover in the CSS definition in order to be effective!!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030496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E7A48-3140-4582-BAE6-4E7294319CE0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22211" name="Rectangle 7"/>
          <p:cNvSpPr txBox="1">
            <a:spLocks noGrp="1" noChangeArrowheads="1"/>
          </p:cNvSpPr>
          <p:nvPr/>
        </p:nvSpPr>
        <p:spPr bwMode="auto">
          <a:xfrm>
            <a:off x="3885903" y="8688918"/>
            <a:ext cx="2972097" cy="45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 anchor="b"/>
          <a:lstStyle/>
          <a:p>
            <a:pPr algn="r" defTabSz="911482">
              <a:spcBef>
                <a:spcPct val="0"/>
              </a:spcBef>
            </a:pPr>
            <a:fld id="{16A07383-465B-456F-B7F5-CD20A97437CC}" type="slidenum">
              <a:rPr lang="en-US" sz="1200">
                <a:latin typeface="Times New Roman" pitchFamily="18" charset="0"/>
              </a:rPr>
              <a:pPr algn="r" defTabSz="911482">
                <a:spcBef>
                  <a:spcPct val="0"/>
                </a:spcBef>
              </a:pPr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2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22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08" tIns="45704" rIns="91408" bIns="45704"/>
          <a:lstStyle/>
          <a:p>
            <a:pPr eaLnBrk="1" hangingPunct="1"/>
            <a:r>
              <a:rPr lang="en-US" dirty="0" smtClean="0"/>
              <a:t>&lt;# triggers</a:t>
            </a:r>
            <a:r>
              <a:rPr lang="en-US" baseline="0" dirty="0" smtClean="0"/>
              <a:t> the DLL – this is why Pilates is important  - strong core can take any exercise routine to the next level.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</a:t>
            </a:r>
            <a:r>
              <a:rPr lang="en-US" dirty="0" smtClean="0"/>
              <a:t>&lt;div&gt; tag defines a division/section in a document.</a:t>
            </a:r>
          </a:p>
          <a:p>
            <a:pPr eaLnBrk="1" hangingPunct="1"/>
            <a:r>
              <a:rPr lang="en-US" b="1" dirty="0" smtClean="0"/>
              <a:t>Tips and Notes</a:t>
            </a:r>
          </a:p>
          <a:p>
            <a:pPr eaLnBrk="1" hangingPunct="1"/>
            <a:r>
              <a:rPr lang="en-US" b="1" dirty="0" smtClean="0"/>
              <a:t>Note: </a:t>
            </a:r>
            <a:r>
              <a:rPr lang="en-US" dirty="0" smtClean="0"/>
              <a:t>Browsers usually place a line break before and after the div element. 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Tip:</a:t>
            </a:r>
            <a:r>
              <a:rPr lang="en-US" dirty="0" smtClean="0"/>
              <a:t> Use the &lt;div&gt; tag to group block-elements to format them with styles.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Include statement is specific to ILLiad DLL – SSI is not required</a:t>
            </a:r>
          </a:p>
        </p:txBody>
      </p:sp>
    </p:spTree>
    <p:extLst>
      <p:ext uri="{BB962C8B-B14F-4D97-AF65-F5344CB8AC3E}">
        <p14:creationId xmlns:p14="http://schemas.microsoft.com/office/powerpoint/2010/main" val="2403727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3C5AA-1390-4B09-9330-37BB3754304C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223235" name="Rectangle 7"/>
          <p:cNvSpPr txBox="1">
            <a:spLocks noGrp="1" noChangeArrowheads="1"/>
          </p:cNvSpPr>
          <p:nvPr/>
        </p:nvSpPr>
        <p:spPr bwMode="auto">
          <a:xfrm>
            <a:off x="3885903" y="8688918"/>
            <a:ext cx="2972097" cy="45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 anchor="b"/>
          <a:lstStyle/>
          <a:p>
            <a:pPr algn="r" defTabSz="911482">
              <a:spcBef>
                <a:spcPct val="0"/>
              </a:spcBef>
            </a:pPr>
            <a:fld id="{6B56B13E-E902-4C79-B7FF-B71CD0D66776}" type="slidenum">
              <a:rPr lang="en-US" sz="1200">
                <a:latin typeface="Times New Roman" pitchFamily="18" charset="0"/>
              </a:rPr>
              <a:pPr algn="r" defTabSz="911482">
                <a:spcBef>
                  <a:spcPct val="0"/>
                </a:spcBef>
              </a:pPr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3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23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08" tIns="45704" rIns="91408" bIns="45704"/>
          <a:lstStyle/>
          <a:p>
            <a:pPr eaLnBrk="1" hangingPunct="1"/>
            <a:r>
              <a:rPr lang="en-US" dirty="0" smtClean="0"/>
              <a:t>The &lt;div&gt; tag defines a division/section in a document.</a:t>
            </a:r>
          </a:p>
          <a:p>
            <a:pPr eaLnBrk="1" hangingPunct="1"/>
            <a:r>
              <a:rPr lang="en-US" b="1" dirty="0" smtClean="0"/>
              <a:t>Tips and Notes</a:t>
            </a:r>
          </a:p>
          <a:p>
            <a:pPr eaLnBrk="1" hangingPunct="1"/>
            <a:r>
              <a:rPr lang="en-US" b="1" dirty="0" smtClean="0"/>
              <a:t>Note: </a:t>
            </a:r>
            <a:r>
              <a:rPr lang="en-US" dirty="0" smtClean="0"/>
              <a:t>Browsers usually place a line break before and after the div element. 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Tip:</a:t>
            </a:r>
            <a:r>
              <a:rPr lang="en-US" dirty="0" smtClean="0"/>
              <a:t> Use the &lt;div&gt; tag to group block-elements to format them with styles.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Include statement is specific to ILLiad DLL – SSI is not required</a:t>
            </a:r>
          </a:p>
        </p:txBody>
      </p:sp>
    </p:spTree>
    <p:extLst>
      <p:ext uri="{BB962C8B-B14F-4D97-AF65-F5344CB8AC3E}">
        <p14:creationId xmlns:p14="http://schemas.microsoft.com/office/powerpoint/2010/main" val="582055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Still Logan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95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Modifying Status Lines </a:t>
            </a:r>
          </a:p>
          <a:p>
            <a:r>
              <a:rPr lang="en-US" dirty="0" smtClean="0"/>
              <a:t>The text of the various status lines can be found in the Customization Manager in the Web Interface section. </a:t>
            </a:r>
          </a:p>
          <a:p>
            <a:r>
              <a:rPr lang="en-US" dirty="0" smtClean="0"/>
              <a:t>Status lines can be no more than 255 characters.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20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Atlas realized</a:t>
            </a:r>
            <a:r>
              <a:rPr lang="en-US" baseline="0" dirty="0" smtClean="0"/>
              <a:t> we were hacking apart their database and capturing fields for our own profit, so they gave us a kingdom.</a:t>
            </a:r>
            <a:endParaRPr lang="en-US" dirty="0" smtClean="0"/>
          </a:p>
          <a:p>
            <a:r>
              <a:rPr lang="en-US" dirty="0" smtClean="0"/>
              <a:t>Which </a:t>
            </a:r>
            <a:r>
              <a:rPr lang="en-US" dirty="0" smtClean="0"/>
              <a:t>class is the item for?</a:t>
            </a:r>
          </a:p>
          <a:p>
            <a:r>
              <a:rPr lang="en-US" dirty="0" smtClean="0"/>
              <a:t>Who’s your professor/advisor?</a:t>
            </a:r>
          </a:p>
          <a:p>
            <a:r>
              <a:rPr lang="en-US" dirty="0" smtClean="0"/>
              <a:t>Provide meaningful labels: only you know what ItemInfo1 means!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**Note:  If you make a change to a request form, you will also need to make a change to the corresponding edit form, as appropriate.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6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Checkboxes can be used to populate additional information on the request forms</a:t>
            </a:r>
          </a:p>
          <a:p>
            <a:endParaRPr lang="en-US" dirty="0" smtClean="0"/>
          </a:p>
          <a:p>
            <a:r>
              <a:rPr lang="en-US" dirty="0" smtClean="0"/>
              <a:t>Kerry</a:t>
            </a:r>
            <a:r>
              <a:rPr lang="en-US" baseline="0" dirty="0" smtClean="0"/>
              <a:t> - USGS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3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Place new page in same folder as other html</a:t>
            </a:r>
          </a:p>
          <a:p>
            <a:pPr lvl="2"/>
            <a:r>
              <a:rPr lang="en-US" dirty="0" smtClean="0"/>
              <a:t>Default is c:\inetpub\wwwroot\illiad</a:t>
            </a:r>
          </a:p>
          <a:p>
            <a:r>
              <a:rPr lang="en-US" dirty="0" smtClean="0"/>
              <a:t>The DLL will automatically show include_menu.html and link to request forms that correspond with patron status type</a:t>
            </a:r>
          </a:p>
          <a:p>
            <a:r>
              <a:rPr lang="en-US" dirty="0" smtClean="0"/>
              <a:t>Think about using custom queues and routing to expedite processes</a:t>
            </a:r>
          </a:p>
          <a:p>
            <a:r>
              <a:rPr lang="en-US" dirty="0" smtClean="0"/>
              <a:t>Think about status-specific billing for different user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40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Includes</a:t>
            </a:r>
            <a:r>
              <a:rPr lang="en-US" baseline="0" dirty="0" smtClean="0"/>
              <a:t> only work on pages being served through the DLL!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&lt;#INCLUDE&gt;s have to be served through the DLL because they start with a # (database will pull specific patron-type ones).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FAQ, </a:t>
            </a:r>
            <a:r>
              <a:rPr lang="en-US" baseline="0" dirty="0" err="1" smtClean="0"/>
              <a:t>NewUserRegistration,FirstTime,Logon</a:t>
            </a:r>
            <a:r>
              <a:rPr lang="en-US" baseline="0" dirty="0" smtClean="0"/>
              <a:t>,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0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website is the </a:t>
            </a:r>
            <a:r>
              <a:rPr lang="en-US" sz="8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 </a:t>
            </a:r>
            <a:r>
              <a:rPr lang="en-US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8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means </a:t>
            </a:r>
            <a:r>
              <a:rPr lang="en-US" sz="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which you propel your business into the public consciousness.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indent="0" algn="l">
              <a:buNone/>
            </a:pPr>
            <a:r>
              <a:rPr lang="en-US" b="1" dirty="0" smtClean="0"/>
              <a:t>Promote Your Library -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Establish the image of your ILL department as it functions within the community.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Include relevant information, and then pump it up.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Have a staff directory with photos.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Promote your electronic delivery services, Rapid services, etc. </a:t>
            </a:r>
          </a:p>
          <a:p>
            <a:endParaRPr lang="en-US" dirty="0" smtClean="0"/>
          </a:p>
          <a:p>
            <a:r>
              <a:rPr lang="en-US" b="1" dirty="0" smtClean="0"/>
              <a:t>Be easy to navigate and use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Are the</a:t>
            </a:r>
            <a:r>
              <a:rPr lang="en-US" baseline="0" dirty="0" smtClean="0"/>
              <a:t> l</a:t>
            </a:r>
            <a:r>
              <a:rPr lang="en-US" dirty="0" smtClean="0"/>
              <a:t>inks to your ILL department obvious? 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Consider your user’ monitor size! </a:t>
            </a:r>
          </a:p>
          <a:p>
            <a:pPr marL="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solidFill>
                  <a:srgbClr val="000000"/>
                </a:solidFill>
                <a:cs typeface="Tahoma" pitchFamily="34" charset="0"/>
              </a:rPr>
              <a:t>Consistency and Continuity</a:t>
            </a:r>
          </a:p>
          <a:p>
            <a:pPr marL="0" lvl="0" indent="-171450">
              <a:lnSpc>
                <a:spcPct val="150000"/>
              </a:lnSpc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000000"/>
                </a:solidFill>
                <a:cs typeface="Tahoma" pitchFamily="34" charset="0"/>
              </a:rPr>
              <a:t>Reflect your department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Tahoma" pitchFamily="34" charset="0"/>
              </a:rPr>
              <a:t>Recognizable Identity - </a:t>
            </a:r>
            <a:r>
              <a:rPr lang="en-US" dirty="0" smtClean="0"/>
              <a:t>Remind patrons and colleagues they are in your website.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Sidebars, footers, INCLUDE tags, favicons</a:t>
            </a:r>
          </a:p>
          <a:p>
            <a:pPr marL="0" lvl="0" indent="-1714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Tahoma" pitchFamily="34" charset="0"/>
              </a:rPr>
              <a:t>Create Your Brand</a:t>
            </a:r>
          </a:p>
          <a:p>
            <a:pPr marL="0" lvl="0" indent="-1714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Keep it fresh. Update often.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89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428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72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</a:t>
            </a:r>
            <a:r>
              <a:rPr lang="en-US" baseline="0" dirty="0" smtClean="0"/>
              <a:t> WHY the </a:t>
            </a:r>
            <a:r>
              <a:rPr lang="en-US" baseline="0" dirty="0" err="1" smtClean="0"/>
              <a:t>WebPath</a:t>
            </a:r>
            <a:r>
              <a:rPr lang="en-US" baseline="0" dirty="0" smtClean="0"/>
              <a:t> is there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you break </a:t>
            </a:r>
            <a:r>
              <a:rPr lang="en-US" baseline="0" dirty="0" err="1" smtClean="0"/>
              <a:t>TestWeb</a:t>
            </a:r>
            <a:r>
              <a:rPr lang="en-US" baseline="0" dirty="0" smtClean="0"/>
              <a:t>, nobody knows where you hid the body (your phone won’t ring!)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you completely break </a:t>
            </a:r>
            <a:r>
              <a:rPr lang="en-US" baseline="0" dirty="0" err="1" smtClean="0"/>
              <a:t>testweb</a:t>
            </a:r>
            <a:r>
              <a:rPr lang="en-US" baseline="0" dirty="0" smtClean="0"/>
              <a:t>, contact your </a:t>
            </a:r>
            <a:r>
              <a:rPr lang="en-US" baseline="0" dirty="0" err="1" smtClean="0"/>
              <a:t>ILLiad</a:t>
            </a:r>
            <a:r>
              <a:rPr lang="en-US" baseline="0" dirty="0" smtClean="0"/>
              <a:t> support and they can put it back.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You can download a full set of </a:t>
            </a:r>
            <a:r>
              <a:rPr lang="en-US" baseline="0" dirty="0" err="1" smtClean="0"/>
              <a:t>ILLiad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WebPages</a:t>
            </a:r>
            <a:r>
              <a:rPr lang="en-US" baseline="0" dirty="0" smtClean="0"/>
              <a:t> online or get them in your update folder on your server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TestWeb</a:t>
            </a:r>
            <a:r>
              <a:rPr lang="en-US" baseline="0" dirty="0" smtClean="0"/>
              <a:t> is a great way to start using new versions of web pages.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https</a:t>
            </a:r>
            <a:r>
              <a:rPr lang="en-US" dirty="0" smtClean="0"/>
              <a:t>://prometheus.atlas-sys.com/display/illiad/Customizing+the+Web+Interface#CustomizingtheWebInterface-</a:t>
            </a:r>
            <a:r>
              <a:rPr lang="en-US" dirty="0" smtClean="0"/>
              <a:t>CreatingaTestWeb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64ED-7B2B-451B-B634-F8C75F72939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0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https://prometheus.atlas-sys.com/display/illiad/Setting+up+and+Using+an+ILLiad+DLL+Log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64ED-7B2B-451B-B634-F8C75F72939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88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https://prometheus.atlas-sys.com/display/illiad/Setting+up+and+Using+an+ILLiad+DLL+Log </a:t>
            </a:r>
          </a:p>
          <a:p>
            <a:r>
              <a:rPr lang="en-US" dirty="0" smtClean="0"/>
              <a:t>	Sample</a:t>
            </a:r>
            <a:r>
              <a:rPr lang="en-US" baseline="0" dirty="0" smtClean="0"/>
              <a:t> file available for download here or you can cut and paste.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64ED-7B2B-451B-B634-F8C75F72939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372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https://prometheus.atlas-sys.com/display/illiad/Setting+up+and+Using+an+ILLiad+DLL+Log </a:t>
            </a:r>
          </a:p>
          <a:p>
            <a:r>
              <a:rPr lang="en-US" dirty="0" smtClean="0"/>
              <a:t>	Sample</a:t>
            </a:r>
            <a:r>
              <a:rPr lang="en-US" baseline="0" dirty="0" smtClean="0"/>
              <a:t> file available for download here or you can cut and paste.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64ED-7B2B-451B-B634-F8C75F72939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891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870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need to verify university affiliation</a:t>
            </a:r>
          </a:p>
          <a:p>
            <a:pPr lvl="1"/>
            <a:r>
              <a:rPr lang="en-US" dirty="0" err="1" smtClean="0"/>
              <a:t>Autoclear</a:t>
            </a:r>
            <a:r>
              <a:rPr lang="en-US" dirty="0" smtClean="0"/>
              <a:t> key</a:t>
            </a:r>
          </a:p>
          <a:p>
            <a:r>
              <a:rPr lang="en-US" dirty="0" smtClean="0"/>
              <a:t>No need to verify enrollment status</a:t>
            </a:r>
          </a:p>
          <a:p>
            <a:r>
              <a:rPr lang="en-US" dirty="0" smtClean="0"/>
              <a:t>Can still have </a:t>
            </a:r>
            <a:r>
              <a:rPr lang="en-US" dirty="0" err="1" smtClean="0"/>
              <a:t>nonauth</a:t>
            </a:r>
            <a:r>
              <a:rPr lang="en-US" dirty="0" smtClean="0"/>
              <a:t> or </a:t>
            </a:r>
            <a:r>
              <a:rPr lang="en-US" dirty="0" err="1" smtClean="0"/>
              <a:t>ILLiad</a:t>
            </a:r>
            <a:r>
              <a:rPr lang="en-US" dirty="0" smtClean="0"/>
              <a:t> authenticated users</a:t>
            </a:r>
          </a:p>
          <a:p>
            <a:pPr lvl="1"/>
            <a:r>
              <a:rPr lang="en-US" dirty="0" smtClean="0"/>
              <a:t>Show dual portal </a:t>
            </a:r>
          </a:p>
          <a:p>
            <a:pPr lvl="2"/>
            <a:r>
              <a:rPr lang="en-US" dirty="0" smtClean="0"/>
              <a:t>Mention that some CAS/</a:t>
            </a:r>
            <a:r>
              <a:rPr lang="en-US" dirty="0" err="1" smtClean="0"/>
              <a:t>Shib</a:t>
            </a:r>
            <a:r>
              <a:rPr lang="en-US" dirty="0" smtClean="0"/>
              <a:t> OCLC hosted sites might need to get </a:t>
            </a:r>
            <a:r>
              <a:rPr lang="en-US" dirty="0" err="1" smtClean="0"/>
              <a:t>EZProxy</a:t>
            </a:r>
            <a:r>
              <a:rPr lang="en-US" dirty="0" smtClean="0"/>
              <a:t> to connect </a:t>
            </a:r>
            <a:r>
              <a:rPr lang="en-US" dirty="0" err="1" smtClean="0"/>
              <a:t>shib</a:t>
            </a:r>
            <a:r>
              <a:rPr lang="en-US" dirty="0" smtClean="0"/>
              <a:t> with OCLC server</a:t>
            </a:r>
          </a:p>
          <a:p>
            <a:r>
              <a:rPr lang="en-US" dirty="0" smtClean="0"/>
              <a:t>Don’t have to manage </a:t>
            </a:r>
            <a:r>
              <a:rPr lang="en-US" dirty="0" smtClean="0"/>
              <a:t>passwords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Don’t have to manage multiple usernames and passwords</a:t>
            </a:r>
          </a:p>
          <a:p>
            <a:pPr lvl="1"/>
            <a:r>
              <a:rPr lang="en-US" dirty="0" smtClean="0"/>
              <a:t>Updating U password would update </a:t>
            </a:r>
            <a:r>
              <a:rPr lang="en-US" dirty="0" err="1" smtClean="0"/>
              <a:t>ILLiad</a:t>
            </a:r>
            <a:endParaRPr lang="en-US" dirty="0" smtClean="0"/>
          </a:p>
          <a:p>
            <a:r>
              <a:rPr lang="en-US" dirty="0" smtClean="0"/>
              <a:t>No more “first time users” – already know how to log in</a:t>
            </a:r>
          </a:p>
          <a:p>
            <a:pPr lvl="1"/>
            <a:r>
              <a:rPr lang="en-US" dirty="0" smtClean="0"/>
              <a:t>Still have to register for first time</a:t>
            </a:r>
          </a:p>
          <a:p>
            <a:pPr lvl="2"/>
            <a:r>
              <a:rPr lang="en-US" dirty="0" smtClean="0"/>
              <a:t>Explain difference between Cleared Yes, Cleared No, and New</a:t>
            </a:r>
          </a:p>
          <a:p>
            <a:pPr lvl="3"/>
            <a:r>
              <a:rPr lang="en-US" dirty="0" smtClean="0"/>
              <a:t>Explain difference between those two pages and when they appear</a:t>
            </a:r>
          </a:p>
          <a:p>
            <a:r>
              <a:rPr lang="en-US" dirty="0" smtClean="0"/>
              <a:t>More seamless experience that looks like what your university already has			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479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what </a:t>
            </a:r>
            <a:r>
              <a:rPr lang="en-US" dirty="0" err="1" smtClean="0"/>
              <a:t>EZProxy</a:t>
            </a:r>
            <a:r>
              <a:rPr lang="en-US" dirty="0" smtClean="0"/>
              <a:t> </a:t>
            </a:r>
            <a:r>
              <a:rPr lang="en-US" dirty="0" smtClean="0"/>
              <a:t>is</a:t>
            </a:r>
          </a:p>
          <a:p>
            <a:endParaRPr lang="en-US" dirty="0" smtClean="0"/>
          </a:p>
          <a:p>
            <a:r>
              <a:rPr lang="en-US" dirty="0" smtClean="0"/>
              <a:t>Talk about EZP Stanza</a:t>
            </a:r>
            <a:r>
              <a:rPr lang="en-US" baseline="0" dirty="0" smtClean="0"/>
              <a:t> and the fact that you can set the HTTP_HEADER to ANYTHING.. As long as it matches.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Portal has to have a complete second set of Web</a:t>
            </a:r>
            <a:r>
              <a:rPr lang="en-US" baseline="0" dirty="0" smtClean="0"/>
              <a:t> Pages that is outside of the directory that is protected by the authentication </a:t>
            </a:r>
          </a:p>
          <a:p>
            <a:r>
              <a:rPr lang="en-US" baseline="0" dirty="0" smtClean="0"/>
              <a:t>(So it’s like a live </a:t>
            </a:r>
            <a:r>
              <a:rPr lang="en-US" baseline="0" dirty="0" err="1" smtClean="0"/>
              <a:t>TestWeb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932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 back briefly to patron API and how this will prefill user info</a:t>
            </a:r>
          </a:p>
          <a:p>
            <a:r>
              <a:rPr lang="en-US" dirty="0" smtClean="0"/>
              <a:t>Graphic of two identical piles of something – old versus shiny and new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85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http://www.nngroup.com/articles/f-shaped-pattern-reading-web-content/#sthash.Fqfexc8t.dpuf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http://1.bp.blogspot.com/_U8PNFRSaEA4/TIdoWH-HBWI/AAAAAAAAAzs/KNw58ULUnh0/s1600/F-shape.png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64ED-7B2B-451B-B634-F8C75F7293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324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924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208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801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766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9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718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ANIMATED – F your face!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546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496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589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09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http://www.nngroup.com/articles/f-shaped-pattern-reading-web-content/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64ED-7B2B-451B-B634-F8C75F7293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974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LDAP &amp; Local Accounts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56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Request Article</a:t>
            </a:r>
            <a:r>
              <a:rPr lang="en-US" baseline="0" dirty="0" smtClean="0"/>
              <a:t> link goes to HTML page that has the container for our Article Lookup.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781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 article</a:t>
            </a:r>
            <a:r>
              <a:rPr lang="en-US" baseline="0" dirty="0" smtClean="0"/>
              <a:t> request page has lined up forms where everything fits on one page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Undergraduate article request form  - How essential is this to your assignment?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957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ILLiadMainMenu</a:t>
            </a:r>
            <a:r>
              <a:rPr lang="en-US" baseline="0" dirty="0" smtClean="0"/>
              <a:t> for a Faculty status. </a:t>
            </a:r>
            <a:r>
              <a:rPr lang="en-US" baseline="0" dirty="0" smtClean="0"/>
              <a:t> Upon log in all information is there.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Generic Request forms for </a:t>
            </a:r>
            <a:r>
              <a:rPr lang="en-US" baseline="0" dirty="0" smtClean="0"/>
              <a:t>Scanning (next slide)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182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Personal Document Scanning Request</a:t>
            </a:r>
            <a:r>
              <a:rPr lang="en-US" baseline="0" dirty="0" smtClean="0"/>
              <a:t> – for when faculty has item in hand and we scan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124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Uses special genre</a:t>
            </a:r>
            <a:r>
              <a:rPr lang="en-US" baseline="0" dirty="0" smtClean="0"/>
              <a:t> through </a:t>
            </a:r>
            <a:r>
              <a:rPr lang="en-US" baseline="0" dirty="0" err="1" smtClean="0"/>
              <a:t>OpenURL</a:t>
            </a:r>
            <a:r>
              <a:rPr lang="en-US" baseline="0" dirty="0" smtClean="0"/>
              <a:t> mapping to point to this generic request. 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Actual Request form is a status specific page so that only Faculty or Staff can place </a:t>
            </a:r>
            <a:r>
              <a:rPr lang="en-US" baseline="0" dirty="0" smtClean="0"/>
              <a:t>requests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Course Information is an include – NEXT SLIDE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48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&lt;#INCLUDE&gt; to include the main part of each form.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Edit forms once, not both the regular and the Edit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436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3088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you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16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http://www.nngroup.com/articles/concise-scannable-and-objective-how-to-write-for-the-web</a:t>
            </a:r>
            <a:r>
              <a:rPr lang="en-US" dirty="0" smtClean="0"/>
              <a:t>/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64ED-7B2B-451B-B634-F8C75F7293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67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http://www.nngroup.com/articles/concise-scannable-and-objective-how-to-write-for-the-web/</a:t>
            </a:r>
          </a:p>
          <a:p>
            <a:r>
              <a:rPr lang="en-US" dirty="0" smtClean="0"/>
              <a:t>http://www.nngroup.com/articles/applying-writing-guidelines-web-pages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r>
              <a:rPr lang="en-US" dirty="0" smtClean="0"/>
              <a:t>Students not reading their email</a:t>
            </a:r>
            <a:r>
              <a:rPr lang="en-US" baseline="0" dirty="0" smtClean="0"/>
              <a:t> before coming to the desk to pickup something you cancelled.</a:t>
            </a:r>
          </a:p>
          <a:p>
            <a:r>
              <a:rPr lang="en-US" baseline="0" dirty="0" smtClean="0"/>
              <a:t>Or ANY instructions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64ED-7B2B-451B-B634-F8C75F7293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12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http://www.nngroup.com/articles/microcontent-how-to-write-headlines-page-titles-and-subject-lines</a:t>
            </a:r>
            <a:r>
              <a:rPr lang="en-US" dirty="0" smtClean="0"/>
              <a:t>/</a:t>
            </a:r>
          </a:p>
          <a:p>
            <a:endParaRPr lang="en-US" dirty="0" smtClean="0"/>
          </a:p>
          <a:p>
            <a:r>
              <a:rPr lang="en-US" dirty="0" smtClean="0"/>
              <a:t>Limited</a:t>
            </a:r>
            <a:r>
              <a:rPr lang="en-US" baseline="0" dirty="0" smtClean="0"/>
              <a:t> attention spans - </a:t>
            </a:r>
            <a:r>
              <a:rPr lang="en-US" dirty="0" err="1" smtClean="0"/>
              <a:t>Twitterize</a:t>
            </a:r>
            <a:r>
              <a:rPr lang="en-US" dirty="0" smtClean="0"/>
              <a:t> your stuff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F64ED-7B2B-451B-B634-F8C75F7293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11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C59B9F-C7F1-4492-B994-4B4E251C25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2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0FE9-008D-4E43-B184-51EB0FE46A78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5983-894D-4CE5-AFD0-D2CCAB9A8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3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0FE9-008D-4E43-B184-51EB0FE46A78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5983-894D-4CE5-AFD0-D2CCAB9A8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0FE9-008D-4E43-B184-51EB0FE46A78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5983-894D-4CE5-AFD0-D2CCAB9A8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9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0FE9-008D-4E43-B184-51EB0FE46A78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5983-894D-4CE5-AFD0-D2CCAB9A8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3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0FE9-008D-4E43-B184-51EB0FE46A78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5983-894D-4CE5-AFD0-D2CCAB9A8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3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0FE9-008D-4E43-B184-51EB0FE46A78}" type="datetimeFigureOut">
              <a:rPr lang="en-US" smtClean="0"/>
              <a:t>7/31/13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5983-894D-4CE5-AFD0-D2CCAB9A8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8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0FE9-008D-4E43-B184-51EB0FE46A78}" type="datetimeFigureOut">
              <a:rPr lang="en-US" smtClean="0"/>
              <a:t>7/31/13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5983-894D-4CE5-AFD0-D2CCAB9A8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6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0FE9-008D-4E43-B184-51EB0FE46A78}" type="datetimeFigureOut">
              <a:rPr lang="en-US" smtClean="0"/>
              <a:t>7/31/13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5983-894D-4CE5-AFD0-D2CCAB9A8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0FE9-008D-4E43-B184-51EB0FE46A78}" type="datetimeFigureOut">
              <a:rPr lang="en-US" smtClean="0"/>
              <a:t>7/31/13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5983-894D-4CE5-AFD0-D2CCAB9A8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0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0FE9-008D-4E43-B184-51EB0FE46A78}" type="datetimeFigureOut">
              <a:rPr lang="en-US" smtClean="0"/>
              <a:t>7/31/13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5983-894D-4CE5-AFD0-D2CCAB9A8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7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0FE9-008D-4E43-B184-51EB0FE46A78}" type="datetimeFigureOut">
              <a:rPr lang="en-US" smtClean="0"/>
              <a:t>7/31/13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35983-894D-4CE5-AFD0-D2CCAB9A8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1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60FE9-008D-4E43-B184-51EB0FE46A78}" type="datetimeFigureOut">
              <a:rPr lang="en-US" smtClean="0"/>
              <a:t>7/31/13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35983-894D-4CE5-AFD0-D2CCAB9A8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7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hyperlink" Target="http://www.vothlibrary.org/Acces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notepad-plus-plus.org/" TargetMode="External"/><Relationship Id="rId3" Type="http://schemas.openxmlformats.org/officeDocument/2006/relationships/image" Target="../media/image34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filezilla-project.org/" TargetMode="External"/><Relationship Id="rId3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pixlr.com/editor/" TargetMode="External"/><Relationship Id="rId3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mollio.org/" TargetMode="External"/><Relationship Id="rId3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rsizr.com/" TargetMode="External"/><Relationship Id="rId3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scootersoftware.com/index.php" TargetMode="External"/><Relationship Id="rId3" Type="http://schemas.openxmlformats.org/officeDocument/2006/relationships/image" Target="../media/image4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colorcop.net/" TargetMode="External"/><Relationship Id="rId3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adobe.com/products/dreamweaver.html" TargetMode="External"/><Relationship Id="rId3" Type="http://schemas.openxmlformats.org/officeDocument/2006/relationships/image" Target="../media/image4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addons.mozilla.org/en-us/firefox/addon/firebug/" TargetMode="External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getfirebug.com/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6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7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8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9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mailto:training@atlas-sys.com" TargetMode="External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Flex Your </a:t>
            </a:r>
            <a:r>
              <a:rPr lang="en-US" sz="3600" b="1" dirty="0" err="1" smtClean="0"/>
              <a:t>ILLiad</a:t>
            </a:r>
            <a:r>
              <a:rPr lang="en-US" sz="3600" b="1" dirty="0" smtClean="0"/>
              <a:t> Muscles: Maximizing the Strength of Your Online Web Presence 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Logan </a:t>
            </a:r>
            <a:r>
              <a:rPr lang="en-US" dirty="0" err="1" smtClean="0"/>
              <a:t>Rath</a:t>
            </a:r>
            <a:r>
              <a:rPr lang="en-US" dirty="0" smtClean="0"/>
              <a:t>, </a:t>
            </a:r>
            <a:r>
              <a:rPr lang="en-US" sz="2800" dirty="0" smtClean="0"/>
              <a:t>The College at Brockport</a:t>
            </a:r>
          </a:p>
          <a:p>
            <a:r>
              <a:rPr lang="en-US" dirty="0" smtClean="0"/>
              <a:t>Kerry Keegan, </a:t>
            </a:r>
            <a:r>
              <a:rPr lang="en-US" sz="2800" dirty="0" smtClean="0"/>
              <a:t>Atlas Systems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250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for the Web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1500"/>
              </a:spcBef>
              <a:spcAft>
                <a:spcPts val="3000"/>
              </a:spcAft>
              <a:buNone/>
            </a:pPr>
            <a:r>
              <a:rPr lang="en-US" b="1" dirty="0">
                <a:latin typeface="+mj-lt"/>
              </a:rPr>
              <a:t>Concise, 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Scannable</a:t>
            </a:r>
            <a:r>
              <a:rPr lang="en-US" b="1" dirty="0" smtClean="0">
                <a:latin typeface="+mj-lt"/>
              </a:rPr>
              <a:t>, &amp; </a:t>
            </a:r>
            <a:r>
              <a:rPr lang="en-US" b="1" dirty="0">
                <a:latin typeface="+mj-lt"/>
              </a:rPr>
              <a:t>Objective</a:t>
            </a:r>
          </a:p>
          <a:p>
            <a:pPr marL="0" indent="0">
              <a:buNone/>
            </a:pPr>
            <a:r>
              <a:rPr lang="en-US" dirty="0" smtClean="0"/>
              <a:t>A study of 5 writing styles found that web sites scored higher in usability when they were:</a:t>
            </a:r>
          </a:p>
          <a:p>
            <a:pPr lvl="2"/>
            <a:r>
              <a:rPr lang="en-US" dirty="0" smtClean="0"/>
              <a:t>Written concisely (58%)</a:t>
            </a:r>
          </a:p>
          <a:p>
            <a:pPr lvl="2"/>
            <a:r>
              <a:rPr lang="en-US" dirty="0" smtClean="0"/>
              <a:t>Text was </a:t>
            </a:r>
            <a:r>
              <a:rPr lang="en-US" dirty="0" err="1" smtClean="0"/>
              <a:t>scannable</a:t>
            </a:r>
            <a:r>
              <a:rPr lang="en-US" dirty="0" smtClean="0"/>
              <a:t> (47%)</a:t>
            </a:r>
          </a:p>
          <a:p>
            <a:pPr lvl="2"/>
            <a:r>
              <a:rPr lang="en-US" dirty="0" smtClean="0"/>
              <a:t>Objective instead of promotional style (27%)</a:t>
            </a:r>
          </a:p>
          <a:p>
            <a:pPr lvl="1"/>
            <a:endParaRPr lang="en-US" dirty="0"/>
          </a:p>
          <a:p>
            <a:pPr marL="684213" lvl="1" indent="-457200">
              <a:buFont typeface="Wingdings" pitchFamily="2" charset="2"/>
              <a:buChar char="ü"/>
            </a:pPr>
            <a:r>
              <a:rPr lang="en-US" dirty="0" smtClean="0"/>
              <a:t>Combining all 3 resulted in 124% higher</a:t>
            </a:r>
          </a:p>
          <a:p>
            <a:pPr marL="227013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measured usability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9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for the Web 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users scan, not read, and look for key words and sentences</a:t>
            </a:r>
          </a:p>
          <a:p>
            <a:pPr lvl="2"/>
            <a:r>
              <a:rPr lang="en-US" dirty="0"/>
              <a:t>Short text, summaries, &amp; numbers as numerals</a:t>
            </a:r>
          </a:p>
          <a:p>
            <a:r>
              <a:rPr lang="en-US" dirty="0" smtClean="0"/>
              <a:t>Avoid scrolling if possible</a:t>
            </a:r>
          </a:p>
          <a:p>
            <a:pPr lvl="2"/>
            <a:r>
              <a:rPr lang="en-US" dirty="0"/>
              <a:t>10% of users scroll, looking for links below the fold</a:t>
            </a:r>
          </a:p>
          <a:p>
            <a:r>
              <a:rPr lang="en-US" dirty="0" smtClean="0"/>
              <a:t>Marketing fluff decreases satisfaction</a:t>
            </a:r>
          </a:p>
          <a:p>
            <a:pPr lvl="2"/>
            <a:r>
              <a:rPr lang="en-US" dirty="0"/>
              <a:t>Want speed and pictures aren’t worth waiting for</a:t>
            </a:r>
          </a:p>
          <a:p>
            <a:pPr lvl="3"/>
            <a:r>
              <a:rPr lang="en-US" dirty="0" smtClean="0"/>
              <a:t>Graphics must be meaningful and helpful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0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Microcontent</a:t>
            </a:r>
            <a:r>
              <a:rPr lang="en-US" dirty="0" smtClean="0"/>
              <a:t>: Headers, Titles, Subject </a:t>
            </a:r>
            <a:r>
              <a:rPr lang="en-US" dirty="0"/>
              <a:t>L</a:t>
            </a:r>
            <a:r>
              <a:rPr lang="en-US" dirty="0" smtClean="0"/>
              <a:t>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sz="2400" dirty="0" err="1" smtClean="0"/>
              <a:t>Microcontent</a:t>
            </a:r>
            <a:r>
              <a:rPr lang="en-US" sz="2400" dirty="0" smtClean="0"/>
              <a:t> is 40-characters that explain </a:t>
            </a:r>
            <a:r>
              <a:rPr lang="en-US" sz="2400" dirty="0" err="1" smtClean="0"/>
              <a:t>macrocontent</a:t>
            </a:r>
            <a:endParaRPr lang="en-US" sz="2400" dirty="0" smtClean="0"/>
          </a:p>
          <a:p>
            <a:pPr marL="800100" lvl="1" indent="-342900">
              <a:buFont typeface="Calibri" pitchFamily="34" charset="0"/>
              <a:buChar char="‒"/>
            </a:pPr>
            <a:r>
              <a:rPr lang="en-US" sz="2400" dirty="0" smtClean="0"/>
              <a:t>Online, headers are often displayed out of context</a:t>
            </a:r>
          </a:p>
          <a:p>
            <a:pPr marL="1200150" lvl="2" indent="-285750"/>
            <a:r>
              <a:rPr lang="en-US" dirty="0"/>
              <a:t>They must be able to stand on their own</a:t>
            </a:r>
          </a:p>
          <a:p>
            <a:pPr marL="1714500" lvl="3" indent="-342900">
              <a:buFont typeface="Calibri" pitchFamily="34" charset="0"/>
              <a:buChar char="‒"/>
            </a:pPr>
            <a:r>
              <a:rPr lang="en-US" sz="2400" dirty="0" smtClean="0"/>
              <a:t>Guidelines for </a:t>
            </a:r>
            <a:r>
              <a:rPr lang="en-US" sz="2400" dirty="0" err="1" smtClean="0"/>
              <a:t>microcontent</a:t>
            </a:r>
            <a:r>
              <a:rPr lang="en-US" sz="2400" dirty="0" smtClean="0"/>
              <a:t>: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2400" dirty="0" smtClean="0"/>
              <a:t>Imagine as an ultra-short abstract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2400" dirty="0" smtClean="0"/>
              <a:t>Skip leading articles like “the” and “a”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2400" dirty="0" smtClean="0"/>
              <a:t>First word must be an information-carrier of the concept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2400" dirty="0" smtClean="0"/>
              <a:t>Page titles should not start with the same word</a:t>
            </a:r>
          </a:p>
        </p:txBody>
      </p:sp>
    </p:spTree>
    <p:extLst>
      <p:ext uri="{BB962C8B-B14F-4D97-AF65-F5344CB8AC3E}">
        <p14:creationId xmlns:p14="http://schemas.microsoft.com/office/powerpoint/2010/main" val="364965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equipment &amp; Calibration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Interval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6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Pages, Customization Manager and the DLL</a:t>
            </a:r>
            <a:endParaRPr lang="en-US" dirty="0"/>
          </a:p>
        </p:txBody>
      </p:sp>
      <p:pic>
        <p:nvPicPr>
          <p:cNvPr id="4" name="Picture 2" descr="http://upload.wikimedia.org/wikipedia/en/7/71/DLL_icon_on_Windows_Vis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21" y="2017643"/>
            <a:ext cx="1725386" cy="17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1578429" cy="159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122" y="2854835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307298" y="3505200"/>
            <a:ext cx="0" cy="172538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122" idx="1"/>
          </p:cNvCxnSpPr>
          <p:nvPr/>
        </p:nvCxnSpPr>
        <p:spPr>
          <a:xfrm flipV="1">
            <a:off x="3175907" y="4226435"/>
            <a:ext cx="1757215" cy="137160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71800" y="2880336"/>
            <a:ext cx="1961322" cy="1158264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04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Using the Customization Manager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569029" cy="259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3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Interface Keys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96242"/>
            <a:ext cx="2362200" cy="46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73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Web Validation vs.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Required </a:t>
            </a:r>
            <a:r>
              <a:rPr lang="en-US" dirty="0"/>
              <a:t>HTML Fields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Controls </a:t>
            </a:r>
            <a:r>
              <a:rPr lang="en-US" dirty="0"/>
              <a:t>which fields are required</a:t>
            </a:r>
          </a:p>
          <a:p>
            <a:r>
              <a:rPr lang="en-US" dirty="0" smtClean="0"/>
              <a:t>Can </a:t>
            </a:r>
            <a:r>
              <a:rPr lang="en-US" dirty="0"/>
              <a:t>be applied to any field on any form in the ILLiad Web</a:t>
            </a:r>
          </a:p>
          <a:p>
            <a:r>
              <a:rPr lang="en-US" dirty="0" smtClean="0"/>
              <a:t>Controlled </a:t>
            </a:r>
            <a:r>
              <a:rPr lang="en-US" dirty="0"/>
              <a:t>by the </a:t>
            </a:r>
            <a:r>
              <a:rPr lang="en-US" dirty="0" err="1"/>
              <a:t>WebValidation</a:t>
            </a:r>
            <a:r>
              <a:rPr lang="en-US" dirty="0"/>
              <a:t> table located in the Customization Manager</a:t>
            </a:r>
          </a:p>
          <a:p>
            <a:r>
              <a:rPr lang="en-US" dirty="0" smtClean="0"/>
              <a:t>Site </a:t>
            </a:r>
            <a:r>
              <a:rPr lang="en-US" dirty="0"/>
              <a:t>specific on shared server environment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5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Validation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37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Status</a:t>
            </a:r>
          </a:p>
          <a:p>
            <a:pPr marL="400050" lvl="1" indent="0">
              <a:buNone/>
            </a:pPr>
            <a:r>
              <a:rPr lang="en-US" dirty="0" smtClean="0"/>
              <a:t>–‘Choose a Status’ is not an acceptable value</a:t>
            </a:r>
          </a:p>
          <a:p>
            <a:pPr marL="400050" lvl="1" indent="0">
              <a:spcAft>
                <a:spcPts val="1200"/>
              </a:spcAft>
              <a:buNone/>
            </a:pPr>
            <a:r>
              <a:rPr lang="en-US" dirty="0" smtClean="0"/>
              <a:t>^(?!(Choose a Status))</a:t>
            </a:r>
          </a:p>
          <a:p>
            <a:pPr marL="0" indent="0">
              <a:buNone/>
            </a:pPr>
            <a:r>
              <a:rPr lang="en-US" b="1" dirty="0" smtClean="0"/>
              <a:t>Email</a:t>
            </a:r>
          </a:p>
          <a:p>
            <a:pPr marL="0" indent="0">
              <a:buNone/>
            </a:pPr>
            <a:r>
              <a:rPr lang="en-US" dirty="0" smtClean="0"/>
              <a:t>–Requires a valid email address format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^(\w+@[a-</a:t>
            </a:r>
            <a:r>
              <a:rPr lang="en-US" dirty="0" err="1" smtClean="0"/>
              <a:t>zA</a:t>
            </a:r>
            <a:r>
              <a:rPr lang="en-US" dirty="0" smtClean="0"/>
              <a:t>-Z]+?\.[a-</a:t>
            </a:r>
            <a:r>
              <a:rPr lang="en-US" dirty="0" err="1" smtClean="0"/>
              <a:t>zA</a:t>
            </a:r>
            <a:r>
              <a:rPr lang="en-US" dirty="0" smtClean="0"/>
              <a:t>-Z]{2,6})$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          ^(\w+@(?:[a-</a:t>
            </a:r>
            <a:r>
              <a:rPr lang="en-US" dirty="0" err="1" smtClean="0"/>
              <a:t>zA</a:t>
            </a:r>
            <a:r>
              <a:rPr lang="en-US" dirty="0" smtClean="0"/>
              <a:t>-Z]+\.)+[a-</a:t>
            </a:r>
            <a:r>
              <a:rPr lang="en-US" dirty="0" err="1" smtClean="0"/>
              <a:t>zA</a:t>
            </a:r>
            <a:r>
              <a:rPr lang="en-US" dirty="0" smtClean="0"/>
              <a:t>-Z]{2,6})$</a:t>
            </a:r>
          </a:p>
          <a:p>
            <a:pPr marL="0" indent="0">
              <a:buNone/>
            </a:pPr>
            <a:r>
              <a:rPr lang="en-US" dirty="0" smtClean="0"/>
              <a:t>–Parton must use company or university email address</a:t>
            </a:r>
          </a:p>
          <a:p>
            <a:pPr marL="0" indent="0">
              <a:buNone/>
            </a:pPr>
            <a:r>
              <a:rPr lang="en-US" dirty="0" smtClean="0"/>
              <a:t>          ^[_a-z0-9-]+(\.[_a-z0-9-]+)*@</a:t>
            </a:r>
            <a:r>
              <a:rPr lang="en-US" dirty="0" err="1" smtClean="0"/>
              <a:t>sunnybeach</a:t>
            </a:r>
            <a:r>
              <a:rPr lang="en-US" dirty="0" smtClean="0"/>
              <a:t>\.</a:t>
            </a:r>
            <a:r>
              <a:rPr lang="en-US" dirty="0" err="1" smtClean="0"/>
              <a:t>edu</a:t>
            </a:r>
            <a:r>
              <a:rPr lang="en-US" dirty="0" smtClean="0"/>
              <a:t>$</a:t>
            </a:r>
          </a:p>
          <a:p>
            <a:pPr marL="0" indent="0">
              <a:buNone/>
            </a:pPr>
            <a:r>
              <a:rPr lang="en-US" dirty="0" smtClean="0"/>
              <a:t>          ^[_a-z0-9-]+(\.[_a-z0-9-]+)*@([a-z0-9-]+\.)*</a:t>
            </a:r>
            <a:r>
              <a:rPr lang="en-US" dirty="0" err="1" smtClean="0"/>
              <a:t>sunnybeach</a:t>
            </a:r>
            <a:r>
              <a:rPr lang="en-US" dirty="0" smtClean="0"/>
              <a:t>\.</a:t>
            </a:r>
            <a:r>
              <a:rPr lang="en-US" dirty="0" err="1" smtClean="0"/>
              <a:t>edu</a:t>
            </a:r>
            <a:r>
              <a:rPr lang="en-US" dirty="0" smtClean="0"/>
              <a:t>$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SSN</a:t>
            </a:r>
          </a:p>
          <a:p>
            <a:pPr marL="0" indent="0">
              <a:buNone/>
            </a:pPr>
            <a:r>
              <a:rPr lang="en-US" dirty="0" smtClean="0"/>
              <a:t>–15 digit ID Number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          ^\d{15}$ </a:t>
            </a:r>
          </a:p>
          <a:p>
            <a:pPr marL="0" indent="0">
              <a:buNone/>
            </a:pPr>
            <a:r>
              <a:rPr lang="en-US" dirty="0" smtClean="0"/>
              <a:t>–B prefix </a:t>
            </a:r>
            <a:r>
              <a:rPr lang="en-US" dirty="0" err="1" smtClean="0"/>
              <a:t>preceeding</a:t>
            </a:r>
            <a:r>
              <a:rPr lang="en-US" dirty="0" smtClean="0"/>
              <a:t> 15 digit ID Number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          ^(B)\d{14}$</a:t>
            </a:r>
          </a:p>
          <a:p>
            <a:pPr marL="0" indent="0">
              <a:buNone/>
            </a:pPr>
            <a:r>
              <a:rPr lang="en-US" dirty="0" smtClean="0"/>
              <a:t>–15 digit ID Number that begins with 209</a:t>
            </a:r>
          </a:p>
          <a:p>
            <a:pPr marL="0" indent="0">
              <a:buNone/>
            </a:pPr>
            <a:r>
              <a:rPr lang="en-US" dirty="0" smtClean="0"/>
              <a:t>          ^(209\d{12})$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082004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15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</a:t>
            </a:r>
            <a:r>
              <a:rPr lang="en-US" dirty="0" smtClean="0"/>
              <a:t>Interval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Warm up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Equipment &amp; Calibration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Mental Cardio</a:t>
            </a:r>
          </a:p>
          <a:p>
            <a:pPr marL="514350" indent="-514350">
              <a:buAutoNum type="arabicPeriod"/>
            </a:pPr>
            <a:r>
              <a:rPr lang="en-US" dirty="0" smtClean="0"/>
              <a:t>Free Weights</a:t>
            </a:r>
          </a:p>
          <a:p>
            <a:pPr marL="514350" indent="-514350">
              <a:buAutoNum type="arabicPeriod"/>
            </a:pPr>
            <a:r>
              <a:rPr lang="en-US" dirty="0" smtClean="0"/>
              <a:t>Better Equipment</a:t>
            </a:r>
          </a:p>
          <a:p>
            <a:pPr marL="514350" indent="-514350">
              <a:buAutoNum type="arabicPeriod"/>
            </a:pPr>
            <a:r>
              <a:rPr lang="en-US" dirty="0" smtClean="0"/>
              <a:t>Using every machine</a:t>
            </a:r>
          </a:p>
          <a:p>
            <a:pPr marL="514350" indent="-514350">
              <a:buAutoNum type="arabicPeriod"/>
            </a:pPr>
            <a:r>
              <a:rPr lang="en-US" dirty="0" smtClean="0"/>
              <a:t>Membership management</a:t>
            </a:r>
          </a:p>
          <a:p>
            <a:pPr marL="514350" indent="-514350">
              <a:buAutoNum type="arabicPeriod"/>
            </a:pPr>
            <a:r>
              <a:rPr lang="en-US" dirty="0" smtClean="0"/>
              <a:t>Personal Training Success Stories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137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Dropdown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Specifies values </a:t>
            </a:r>
            <a:r>
              <a:rPr lang="en-US" dirty="0"/>
              <a:t>that apply to certain dropdown fields on the registration and change user information </a:t>
            </a:r>
            <a:r>
              <a:rPr lang="en-US" dirty="0" smtClean="0"/>
              <a:t>forms</a:t>
            </a:r>
            <a:endParaRPr lang="en-US" dirty="0"/>
          </a:p>
          <a:p>
            <a:pPr lvl="1"/>
            <a:r>
              <a:rPr lang="en-US" dirty="0" smtClean="0"/>
              <a:t>Values set </a:t>
            </a:r>
            <a:r>
              <a:rPr lang="en-US" dirty="0"/>
              <a:t>in the </a:t>
            </a:r>
            <a:r>
              <a:rPr lang="en-US" dirty="0" err="1" smtClean="0"/>
              <a:t>CustomDropDown</a:t>
            </a:r>
            <a:r>
              <a:rPr lang="en-US" dirty="0" smtClean="0"/>
              <a:t> table in Customization </a:t>
            </a:r>
            <a:r>
              <a:rPr lang="en-US" dirty="0"/>
              <a:t>Manager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Department, State and </a:t>
            </a:r>
            <a:r>
              <a:rPr lang="en-US" dirty="0" smtClean="0"/>
              <a:t>Status set by default</a:t>
            </a:r>
          </a:p>
          <a:p>
            <a:pPr lvl="2"/>
            <a:r>
              <a:rPr lang="en-US" dirty="0" smtClean="0"/>
              <a:t>NVTGC that populates Delivery Location set by default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99" y="4953000"/>
            <a:ext cx="634068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79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Dropdown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Add optional dropdown values using </a:t>
            </a:r>
            <a:r>
              <a:rPr lang="en-US" dirty="0" err="1" smtClean="0"/>
              <a:t>DefaultName</a:t>
            </a:r>
            <a:r>
              <a:rPr lang="en-US" dirty="0" smtClean="0"/>
              <a:t> and </a:t>
            </a:r>
            <a:r>
              <a:rPr lang="en-US" dirty="0" err="1" smtClean="0"/>
              <a:t>DefaultValue</a:t>
            </a:r>
            <a:r>
              <a:rPr lang="en-US" dirty="0" smtClean="0"/>
              <a:t>	</a:t>
            </a:r>
          </a:p>
          <a:p>
            <a:pPr lvl="2"/>
            <a:r>
              <a:rPr lang="en-US" dirty="0" err="1" smtClean="0"/>
              <a:t>DefaultValue</a:t>
            </a:r>
            <a:r>
              <a:rPr lang="en-US" dirty="0" smtClean="0"/>
              <a:t> = Label Value</a:t>
            </a:r>
          </a:p>
          <a:p>
            <a:pPr lvl="2"/>
            <a:r>
              <a:rPr lang="en-US" dirty="0" err="1" smtClean="0"/>
              <a:t>DefaultName</a:t>
            </a:r>
            <a:r>
              <a:rPr lang="en-US" dirty="0" smtClean="0"/>
              <a:t> = Label Name that displays on form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Name must be indicated as “custom”</a:t>
            </a:r>
          </a:p>
          <a:p>
            <a:pPr lvl="2"/>
            <a:r>
              <a:rPr lang="en-US" dirty="0" err="1" smtClean="0"/>
              <a:t>GroupName</a:t>
            </a:r>
            <a:r>
              <a:rPr lang="en-US" dirty="0" smtClean="0"/>
              <a:t> = </a:t>
            </a:r>
            <a:r>
              <a:rPr lang="en-US" dirty="0" err="1" smtClean="0"/>
              <a:t>Groupname</a:t>
            </a:r>
            <a:r>
              <a:rPr lang="en-US" dirty="0" smtClean="0"/>
              <a:t> in </a:t>
            </a:r>
            <a:r>
              <a:rPr lang="en-US" dirty="0" err="1" smtClean="0"/>
              <a:t>CustomDropDown</a:t>
            </a:r>
            <a:r>
              <a:rPr lang="en-US" dirty="0" smtClean="0"/>
              <a:t> table</a:t>
            </a:r>
          </a:p>
          <a:p>
            <a:pPr lvl="2"/>
            <a:r>
              <a:rPr lang="en-US" dirty="0" err="1" smtClean="0"/>
              <a:t>SelectedValue</a:t>
            </a:r>
            <a:r>
              <a:rPr lang="en-US" dirty="0" smtClean="0"/>
              <a:t> represents default selection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59" y="3429000"/>
            <a:ext cx="6861941" cy="121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23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Appear </a:t>
            </a:r>
            <a:r>
              <a:rPr lang="en-US" dirty="0"/>
              <a:t>on </a:t>
            </a:r>
            <a:r>
              <a:rPr lang="en-US" dirty="0" smtClean="0"/>
              <a:t>web </a:t>
            </a:r>
            <a:r>
              <a:rPr lang="en-US" dirty="0"/>
              <a:t>pages to highlight special information. </a:t>
            </a:r>
            <a:endParaRPr lang="en-US" dirty="0" smtClean="0"/>
          </a:p>
          <a:p>
            <a:pPr lvl="2"/>
            <a:r>
              <a:rPr lang="en-US" dirty="0" smtClean="0"/>
              <a:t>Used </a:t>
            </a:r>
            <a:r>
              <a:rPr lang="en-US" dirty="0"/>
              <a:t>to notify </a:t>
            </a:r>
            <a:r>
              <a:rPr lang="en-US" dirty="0" smtClean="0"/>
              <a:t>users of </a:t>
            </a:r>
            <a:r>
              <a:rPr lang="en-US" dirty="0"/>
              <a:t>an omission on a form, an action taken (e.g., a </a:t>
            </a:r>
            <a:r>
              <a:rPr lang="en-US" dirty="0" smtClean="0"/>
              <a:t>user cancels </a:t>
            </a:r>
            <a:r>
              <a:rPr lang="en-US" dirty="0"/>
              <a:t>a request), or an error on the page. </a:t>
            </a:r>
          </a:p>
          <a:p>
            <a:r>
              <a:rPr lang="en-US" dirty="0" smtClean="0"/>
              <a:t>By </a:t>
            </a:r>
            <a:r>
              <a:rPr lang="en-US" dirty="0"/>
              <a:t>default, the status lines display in the </a:t>
            </a:r>
            <a:r>
              <a:rPr lang="en-US" dirty="0" smtClean="0"/>
              <a:t>ILLiad header</a:t>
            </a:r>
            <a:r>
              <a:rPr lang="en-US" dirty="0"/>
              <a:t>, you can put them in other locations on your web pages.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also change the text displayed for each status line in the Customization Manager. </a:t>
            </a:r>
          </a:p>
        </p:txBody>
      </p:sp>
    </p:spTree>
    <p:extLst>
      <p:ext uri="{BB962C8B-B14F-4D97-AF65-F5344CB8AC3E}">
        <p14:creationId xmlns:p14="http://schemas.microsoft.com/office/powerpoint/2010/main" val="108513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5" y="1219200"/>
            <a:ext cx="24288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Lines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440656" y="5143500"/>
            <a:ext cx="1454944" cy="114300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04284"/>
            <a:ext cx="656391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895600" y="4572000"/>
            <a:ext cx="762000" cy="571500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14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Button Labels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Changing the text on the submit buttons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WebFormValues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err="1"/>
              <a:t>ILLiad</a:t>
            </a:r>
            <a:r>
              <a:rPr lang="en-US" dirty="0"/>
              <a:t> Customization Manager</a:t>
            </a:r>
          </a:p>
          <a:p>
            <a:pPr marL="800100" lvl="3" indent="-342900"/>
            <a:r>
              <a:rPr lang="en-US" sz="2800" dirty="0"/>
              <a:t>Customization Manager -&gt; Web Interface -&gt; Labels -&gt; </a:t>
            </a:r>
            <a:r>
              <a:rPr lang="en-US" sz="2800" dirty="0" err="1"/>
              <a:t>WebFormValues</a:t>
            </a:r>
            <a:endParaRPr lang="en-US" sz="2800" dirty="0"/>
          </a:p>
          <a:p>
            <a:pPr marL="800100" lvl="3" indent="-342900"/>
            <a:r>
              <a:rPr lang="en-US" sz="2800" dirty="0"/>
              <a:t>Change only “</a:t>
            </a:r>
            <a:r>
              <a:rPr lang="en-US" sz="2800" dirty="0" err="1"/>
              <a:t>SubmitButtonText</a:t>
            </a:r>
            <a:r>
              <a:rPr lang="en-US" sz="2800" dirty="0"/>
              <a:t>” value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68" y="4648200"/>
            <a:ext cx="522803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99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RSS Feeds &amp; 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receive feeds of Email Notifications and Web Alerts </a:t>
            </a:r>
          </a:p>
          <a:p>
            <a:pPr lvl="1"/>
            <a:r>
              <a:rPr lang="en-US" dirty="0" smtClean="0"/>
              <a:t>Direct to a feeder or email inbox</a:t>
            </a:r>
          </a:p>
          <a:p>
            <a:pPr lvl="1"/>
            <a:r>
              <a:rPr lang="en-US" dirty="0" smtClean="0"/>
              <a:t>Subscribe button on ViewNotifications.html and ILLiadMainMenu.html</a:t>
            </a:r>
          </a:p>
          <a:p>
            <a:r>
              <a:rPr lang="en-US" dirty="0" smtClean="0"/>
              <a:t>Preferences set in Customization Manager</a:t>
            </a:r>
          </a:p>
          <a:p>
            <a:pPr lvl="2"/>
            <a:r>
              <a:rPr lang="en-US" dirty="0" err="1" smtClean="0"/>
              <a:t>RSSAlertsDescription</a:t>
            </a:r>
            <a:endParaRPr lang="en-US" dirty="0" smtClean="0"/>
          </a:p>
          <a:p>
            <a:pPr lvl="2"/>
            <a:r>
              <a:rPr lang="en-US" dirty="0" err="1" smtClean="0"/>
              <a:t>RSSAlertsTitle</a:t>
            </a:r>
            <a:endParaRPr lang="en-US" dirty="0" smtClean="0"/>
          </a:p>
          <a:p>
            <a:pPr lvl="2"/>
            <a:r>
              <a:rPr lang="en-US" dirty="0" err="1" smtClean="0"/>
              <a:t>RSSNotificationsDescription</a:t>
            </a:r>
            <a:endParaRPr lang="en-US" dirty="0" smtClean="0"/>
          </a:p>
          <a:p>
            <a:pPr lvl="2"/>
            <a:r>
              <a:rPr lang="en-US" dirty="0" err="1" smtClean="0"/>
              <a:t>RSSNOtificationsTitle</a:t>
            </a:r>
            <a:endParaRPr lang="en-US" dirty="0"/>
          </a:p>
        </p:txBody>
      </p:sp>
      <p:pic>
        <p:nvPicPr>
          <p:cNvPr id="8194" name="Picture 2" descr="Subscribing to Aler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33"/>
          <a:stretch/>
        </p:blipFill>
        <p:spPr bwMode="auto">
          <a:xfrm>
            <a:off x="1295400" y="2362200"/>
            <a:ext cx="6857153" cy="260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7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Mental cardio: Understanding code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Interval 3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5895975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816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ILLiad Web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Standard </a:t>
            </a:r>
            <a:r>
              <a:rPr lang="en-US" dirty="0"/>
              <a:t>HTML </a:t>
            </a:r>
            <a:r>
              <a:rPr lang="en-US" dirty="0" smtClean="0"/>
              <a:t>files, server through a DLL that interfaces with SQL Server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Compatible </a:t>
            </a:r>
            <a:r>
              <a:rPr lang="en-US" dirty="0"/>
              <a:t>with any web browser that supports tables and forms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52600" y="219341"/>
            <a:ext cx="5943600" cy="6791059"/>
            <a:chOff x="5943600" y="3276600"/>
            <a:chExt cx="2857500" cy="3264932"/>
          </a:xfrm>
        </p:grpSpPr>
        <p:pic>
          <p:nvPicPr>
            <p:cNvPr id="4" name="Picture 3" descr="richard simon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3276600"/>
              <a:ext cx="2857500" cy="28575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943600" y="6172200"/>
              <a:ext cx="2854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Picture courtesy </a:t>
              </a:r>
              <a:r>
                <a:rPr lang="en-US" dirty="0" err="1" smtClean="0"/>
                <a:t>chess.com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187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HTML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Five required HTML fields </a:t>
            </a:r>
          </a:p>
          <a:p>
            <a:r>
              <a:rPr lang="en-US" dirty="0" smtClean="0"/>
              <a:t>Required </a:t>
            </a:r>
            <a:r>
              <a:rPr lang="en-US" dirty="0"/>
              <a:t>by the database</a:t>
            </a:r>
          </a:p>
          <a:p>
            <a:r>
              <a:rPr lang="en-US" dirty="0" smtClean="0"/>
              <a:t>Must </a:t>
            </a:r>
            <a:r>
              <a:rPr lang="en-US" dirty="0"/>
              <a:t>exist on both your registration form </a:t>
            </a:r>
            <a:br>
              <a:rPr lang="en-US" dirty="0"/>
            </a:br>
            <a:r>
              <a:rPr lang="en-US" dirty="0" smtClean="0"/>
              <a:t>and </a:t>
            </a:r>
            <a:r>
              <a:rPr lang="en-US" dirty="0"/>
              <a:t>change user information pages</a:t>
            </a:r>
          </a:p>
          <a:p>
            <a:pPr lvl="1"/>
            <a:r>
              <a:rPr lang="en-US" sz="2200" dirty="0" smtClean="0"/>
              <a:t>NewAuthRegistration.html</a:t>
            </a:r>
            <a:endParaRPr lang="en-US" sz="2200" dirty="0"/>
          </a:p>
          <a:p>
            <a:pPr lvl="1"/>
            <a:r>
              <a:rPr lang="en-US" sz="2200" dirty="0" smtClean="0"/>
              <a:t>NewUserRegistration.html</a:t>
            </a:r>
            <a:endParaRPr lang="en-US" sz="2200" dirty="0"/>
          </a:p>
          <a:p>
            <a:pPr lvl="1"/>
            <a:r>
              <a:rPr lang="en-US" sz="2200" dirty="0" smtClean="0"/>
              <a:t>ChangeUserInformation.html</a:t>
            </a:r>
            <a:endParaRPr lang="en-US" sz="2200" dirty="0"/>
          </a:p>
          <a:p>
            <a:pPr lvl="1"/>
            <a:r>
              <a:rPr lang="en-US" sz="2200" dirty="0" smtClean="0"/>
              <a:t>Predefined </a:t>
            </a:r>
            <a:r>
              <a:rPr lang="en-US" sz="2200" dirty="0"/>
              <a:t>‘Acceptable Values’</a:t>
            </a:r>
          </a:p>
          <a:p>
            <a:r>
              <a:rPr lang="en-US" dirty="0" smtClean="0"/>
              <a:t>May </a:t>
            </a:r>
            <a:r>
              <a:rPr lang="en-US" dirty="0"/>
              <a:t>be assigned as a hidden field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496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76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Hiding Required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Comment out the field tag in the HTML </a:t>
            </a:r>
          </a:p>
          <a:p>
            <a:pPr marL="457200" lvl="1" indent="0">
              <a:buNone/>
            </a:pPr>
            <a:r>
              <a:rPr lang="en-US" dirty="0"/>
              <a:t>	– </a:t>
            </a:r>
            <a:r>
              <a:rPr lang="en-US" dirty="0" smtClean="0"/>
              <a:t>HTML comment </a:t>
            </a:r>
            <a:r>
              <a:rPr lang="en-US" dirty="0"/>
              <a:t>tag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&lt;</a:t>
            </a:r>
            <a:r>
              <a:rPr lang="en-US" dirty="0"/>
              <a:t>!--Text you want to hide --&gt;</a:t>
            </a:r>
          </a:p>
          <a:p>
            <a:pPr marL="514350" lvl="1" indent="-514350">
              <a:spcAft>
                <a:spcPts val="1800"/>
              </a:spcAft>
              <a:buFont typeface="+mj-lt"/>
              <a:buAutoNum type="arabicPeriod" startAt="2"/>
            </a:pPr>
            <a:r>
              <a:rPr lang="en-US" dirty="0"/>
              <a:t>Add a hidden field to the </a:t>
            </a:r>
            <a:r>
              <a:rPr lang="en-US" dirty="0" smtClean="0"/>
              <a:t>HTML</a:t>
            </a:r>
          </a:p>
          <a:p>
            <a:pPr marL="0" lvl="1" indent="0">
              <a:buNone/>
            </a:pPr>
            <a:r>
              <a:rPr lang="en-US" dirty="0" smtClean="0"/>
              <a:t>Example of HTML &amp; Hidden Field</a:t>
            </a:r>
            <a:endParaRPr lang="en-US" dirty="0"/>
          </a:p>
          <a:p>
            <a:pPr marL="0" lvl="1" indent="0">
              <a:buNone/>
            </a:pPr>
            <a:endParaRPr lang="en-US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97017"/>
            <a:ext cx="7402829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925792"/>
            <a:ext cx="674251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89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 up before you work 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Interval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1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Branding Pages Breakdown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Adding headers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logon.html and logon2.html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include_header.html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include_header_request.html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Adding </a:t>
            </a:r>
            <a:r>
              <a:rPr lang="en-US" dirty="0"/>
              <a:t>footers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logon.html and logon2.html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include_footer.html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include_footer_request.html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Other </a:t>
            </a:r>
            <a:r>
              <a:rPr lang="en-US" dirty="0"/>
              <a:t>aesthetics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Main.css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Print.css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8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Style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Sheets</a:t>
            </a: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main.css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&lt;link </a:t>
            </a:r>
            <a:r>
              <a:rPr lang="en-US" dirty="0" err="1" smtClean="0">
                <a:solidFill>
                  <a:schemeClr val="tx1"/>
                </a:solidFill>
              </a:rPr>
              <a:t>rel</a:t>
            </a:r>
            <a:r>
              <a:rPr lang="en-US" dirty="0" smtClean="0">
                <a:solidFill>
                  <a:schemeClr val="tx1"/>
                </a:solidFill>
              </a:rPr>
              <a:t>="</a:t>
            </a:r>
            <a:r>
              <a:rPr lang="en-US" dirty="0" err="1" smtClean="0">
                <a:solidFill>
                  <a:schemeClr val="tx1"/>
                </a:solidFill>
              </a:rPr>
              <a:t>stylesheet</a:t>
            </a:r>
            <a:r>
              <a:rPr lang="en-US" dirty="0" smtClean="0">
                <a:solidFill>
                  <a:schemeClr val="tx1"/>
                </a:solidFill>
              </a:rPr>
              <a:t>" type="text/</a:t>
            </a:r>
            <a:r>
              <a:rPr lang="en-US" dirty="0" err="1" smtClean="0">
                <a:solidFill>
                  <a:schemeClr val="tx1"/>
                </a:solidFill>
              </a:rPr>
              <a:t>css</a:t>
            </a:r>
            <a:r>
              <a:rPr lang="en-US" dirty="0" smtClean="0">
                <a:solidFill>
                  <a:schemeClr val="tx1"/>
                </a:solidFill>
              </a:rPr>
              <a:t>" </a:t>
            </a:r>
            <a:r>
              <a:rPr lang="en-US" dirty="0" err="1" smtClean="0">
                <a:solidFill>
                  <a:schemeClr val="tx1"/>
                </a:solidFill>
              </a:rPr>
              <a:t>href</a:t>
            </a:r>
            <a:r>
              <a:rPr lang="en-US" dirty="0" smtClean="0">
                <a:solidFill>
                  <a:schemeClr val="tx1"/>
                </a:solidFill>
              </a:rPr>
              <a:t>="</a:t>
            </a:r>
            <a:r>
              <a:rPr lang="en-US" dirty="0" err="1" smtClean="0">
                <a:solidFill>
                  <a:schemeClr val="tx1"/>
                </a:solidFill>
              </a:rPr>
              <a:t>css</a:t>
            </a:r>
            <a:r>
              <a:rPr lang="en-US" dirty="0" smtClean="0">
                <a:solidFill>
                  <a:schemeClr val="tx1"/>
                </a:solidFill>
              </a:rPr>
              <a:t>/main.css" media="screen" /&gt;</a:t>
            </a:r>
          </a:p>
          <a:p>
            <a:pPr eaLnBrk="1" hangingPunct="1"/>
            <a:r>
              <a:rPr lang="en-US" dirty="0"/>
              <a:t>print.css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</a:rPr>
              <a:t>&lt;link </a:t>
            </a:r>
            <a:r>
              <a:rPr lang="en-US" dirty="0" err="1" smtClean="0">
                <a:solidFill>
                  <a:schemeClr val="tx1"/>
                </a:solidFill>
              </a:rPr>
              <a:t>rel</a:t>
            </a:r>
            <a:r>
              <a:rPr lang="en-US" dirty="0" smtClean="0">
                <a:solidFill>
                  <a:schemeClr val="tx1"/>
                </a:solidFill>
              </a:rPr>
              <a:t>="</a:t>
            </a:r>
            <a:r>
              <a:rPr lang="en-US" dirty="0" err="1" smtClean="0">
                <a:solidFill>
                  <a:schemeClr val="tx1"/>
                </a:solidFill>
              </a:rPr>
              <a:t>stylesheet</a:t>
            </a:r>
            <a:r>
              <a:rPr lang="en-US" dirty="0" smtClean="0">
                <a:solidFill>
                  <a:schemeClr val="tx1"/>
                </a:solidFill>
              </a:rPr>
              <a:t>" type="text/</a:t>
            </a:r>
            <a:r>
              <a:rPr lang="en-US" dirty="0" err="1" smtClean="0">
                <a:solidFill>
                  <a:schemeClr val="tx1"/>
                </a:solidFill>
              </a:rPr>
              <a:t>css</a:t>
            </a:r>
            <a:r>
              <a:rPr lang="en-US" dirty="0" smtClean="0">
                <a:solidFill>
                  <a:schemeClr val="tx1"/>
                </a:solidFill>
              </a:rPr>
              <a:t>" </a:t>
            </a:r>
            <a:r>
              <a:rPr lang="en-US" dirty="0" err="1" smtClean="0">
                <a:solidFill>
                  <a:schemeClr val="tx1"/>
                </a:solidFill>
              </a:rPr>
              <a:t>href</a:t>
            </a:r>
            <a:r>
              <a:rPr lang="en-US" dirty="0" smtClean="0">
                <a:solidFill>
                  <a:schemeClr val="tx1"/>
                </a:solidFill>
              </a:rPr>
              <a:t>="</a:t>
            </a:r>
            <a:r>
              <a:rPr lang="en-US" dirty="0" err="1" smtClean="0">
                <a:solidFill>
                  <a:schemeClr val="tx1"/>
                </a:solidFill>
              </a:rPr>
              <a:t>css</a:t>
            </a:r>
            <a:r>
              <a:rPr lang="en-US" dirty="0" smtClean="0">
                <a:solidFill>
                  <a:schemeClr val="tx1"/>
                </a:solidFill>
              </a:rPr>
              <a:t>/print.css" media="print" /&gt;</a:t>
            </a:r>
          </a:p>
          <a:p>
            <a:r>
              <a:rPr lang="en-US" dirty="0"/>
              <a:t>mobile.css</a:t>
            </a:r>
          </a:p>
          <a:p>
            <a:pPr lvl="1"/>
            <a:r>
              <a:rPr lang="en-US" dirty="0"/>
              <a:t>&lt;link </a:t>
            </a:r>
            <a:r>
              <a:rPr lang="en-US" dirty="0" err="1"/>
              <a:t>rel</a:t>
            </a:r>
            <a:r>
              <a:rPr lang="en-US" dirty="0"/>
              <a:t>="</a:t>
            </a:r>
            <a:r>
              <a:rPr lang="en-US" dirty="0" err="1"/>
              <a:t>stylesheet</a:t>
            </a:r>
            <a:r>
              <a:rPr lang="en-US" dirty="0"/>
              <a:t>" type="text/</a:t>
            </a:r>
            <a:r>
              <a:rPr lang="en-US" dirty="0" err="1"/>
              <a:t>css</a:t>
            </a:r>
            <a:r>
              <a:rPr lang="en-US" dirty="0"/>
              <a:t>" </a:t>
            </a:r>
            <a:r>
              <a:rPr lang="en-US" dirty="0" err="1"/>
              <a:t>href</a:t>
            </a:r>
            <a:r>
              <a:rPr lang="en-US" dirty="0"/>
              <a:t>="</a:t>
            </a:r>
            <a:r>
              <a:rPr lang="en-US" dirty="0" err="1" smtClean="0"/>
              <a:t>css</a:t>
            </a:r>
            <a:r>
              <a:rPr lang="en-US" dirty="0" smtClean="0"/>
              <a:t>/mobile.css</a:t>
            </a:r>
            <a:r>
              <a:rPr lang="en-US" dirty="0"/>
              <a:t>" media</a:t>
            </a:r>
            <a:r>
              <a:rPr lang="en-US" dirty="0" smtClean="0"/>
              <a:t>=“mobile" </a:t>
            </a:r>
            <a:r>
              <a:rPr lang="en-US" dirty="0"/>
              <a:t>/&gt;</a:t>
            </a:r>
          </a:p>
          <a:p>
            <a:pPr lvl="1"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03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/>
              <a:t>ILLiad</a:t>
            </a:r>
            <a:r>
              <a:rPr lang="en-US" dirty="0" smtClean="0"/>
              <a:t> Code to Know</a:t>
            </a:r>
          </a:p>
        </p:txBody>
      </p:sp>
      <p:graphicFrame>
        <p:nvGraphicFramePr>
          <p:cNvPr id="1515590" name="Group 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017965"/>
              </p:ext>
            </p:extLst>
          </p:nvPr>
        </p:nvGraphicFramePr>
        <p:xfrm>
          <a:off x="457200" y="1295400"/>
          <a:ext cx="8229600" cy="5448300"/>
        </p:xfrm>
        <a:graphic>
          <a:graphicData uri="http://schemas.openxmlformats.org/drawingml/2006/table">
            <a:tbl>
              <a:tblPr/>
              <a:tblGrid>
                <a:gridCol w="2133600"/>
                <a:gridCol w="2166551"/>
                <a:gridCol w="3929449"/>
              </a:tblGrid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#ACTION</a:t>
                      </a:r>
                    </a:p>
                  </a:txBody>
                  <a:tcPr marL="66726" marR="66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Builds a link.</a:t>
                      </a:r>
                    </a:p>
                  </a:txBody>
                  <a:tcPr marL="66726" marR="66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&lt;a href="&lt;#ACTION action="10" form="21"&gt;"&gt;Book&lt;/a&gt;</a:t>
                      </a:r>
                    </a:p>
                  </a:txBody>
                  <a:tcPr marL="66726" marR="66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#INCLUDE</a:t>
                      </a:r>
                    </a:p>
                  </a:txBody>
                  <a:tcPr marL="66726" marR="66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Displays the contents of another file.</a:t>
                      </a:r>
                    </a:p>
                  </a:txBody>
                  <a:tcPr marL="66726" marR="66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&lt;#INCLUDE filename="include_header_request.html"&gt;</a:t>
                      </a:r>
                    </a:p>
                  </a:txBody>
                  <a:tcPr marL="66726" marR="66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#PARAM</a:t>
                      </a:r>
                    </a:p>
                  </a:txBody>
                  <a:tcPr marL="66726" marR="66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Displays a parameter value.</a:t>
                      </a:r>
                    </a:p>
                  </a:txBody>
                  <a:tcPr marL="66726" marR="66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&lt;input type="hidden" name="SessionID" value="&lt;#PARAM name="SessionID"&gt;"&gt;</a:t>
                      </a:r>
                    </a:p>
                  </a:txBody>
                  <a:tcPr marL="66726" marR="66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#TABLE</a:t>
                      </a:r>
                    </a:p>
                  </a:txBody>
                  <a:tcPr marL="66726" marR="66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Displays a table.</a:t>
                      </a:r>
                    </a:p>
                  </a:txBody>
                  <a:tcPr marL="66726" marR="66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&lt;#TABLE name="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ViewOutstandingRequests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"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headerText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="Outstanding Requests"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noDataAction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="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ShowMessageRow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"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noDataMessage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="No Requests" column="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TransactionNumber:Transaction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" column="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DocumentType:Type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" column="Title" column="Author" column="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TransactionStatus:Status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"&gt;</a:t>
                      </a:r>
                    </a:p>
                  </a:txBody>
                  <a:tcPr marL="66726" marR="66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&lt;#ALERTS&gt;</a:t>
                      </a:r>
                    </a:p>
                  </a:txBody>
                  <a:tcPr marL="66726" marR="66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Displays the Alerts list.</a:t>
                      </a:r>
                    </a:p>
                  </a:txBody>
                  <a:tcPr marL="66726" marR="66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6726" marR="66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#LOCALINFO</a:t>
                      </a:r>
                    </a:p>
                  </a:txBody>
                  <a:tcPr marL="66726" marR="66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Displays a value from LocalInfo table for current NVTGC.</a:t>
                      </a:r>
                    </a:p>
                  </a:txBody>
                  <a:tcPr marL="66726" marR="66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&lt;#LOCALINFO name="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GeneralEMailAddress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"&gt;</a:t>
                      </a:r>
                    </a:p>
                  </a:txBody>
                  <a:tcPr marL="66726" marR="66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40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/>
              <a:t>ILLiad</a:t>
            </a:r>
            <a:r>
              <a:rPr lang="en-US" dirty="0" smtClean="0"/>
              <a:t> Code to Know</a:t>
            </a:r>
          </a:p>
        </p:txBody>
      </p:sp>
      <p:graphicFrame>
        <p:nvGraphicFramePr>
          <p:cNvPr id="1528886" name="Group 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456932"/>
              </p:ext>
            </p:extLst>
          </p:nvPr>
        </p:nvGraphicFramePr>
        <p:xfrm>
          <a:off x="457200" y="1600200"/>
          <a:ext cx="8229600" cy="3151251"/>
        </p:xfrm>
        <a:graphic>
          <a:graphicData uri="http://schemas.openxmlformats.org/drawingml/2006/table">
            <a:tbl>
              <a:tblPr/>
              <a:tblGrid>
                <a:gridCol w="2599304"/>
                <a:gridCol w="1645614"/>
                <a:gridCol w="3984682"/>
              </a:tblGrid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#CUSTOMIZATION</a:t>
                      </a:r>
                    </a:p>
                  </a:txBody>
                  <a:tcPr marL="88174" marR="881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Displays a value from Customization table.</a:t>
                      </a:r>
                    </a:p>
                  </a:txBody>
                  <a:tcPr marL="88174" marR="881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Ex. Text on web: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By default all users are given a delivery method of &lt;#CUSTOMIZATION name="WebDefaultDeliveryGroup"&gt;</a:t>
                      </a:r>
                    </a:p>
                  </a:txBody>
                  <a:tcPr marL="88174" marR="881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#Transaction</a:t>
                      </a:r>
                    </a:p>
                  </a:txBody>
                  <a:tcPr marL="88174" marR="881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Displays a value from Transactions table.</a:t>
                      </a:r>
                    </a:p>
                  </a:txBody>
                  <a:tcPr marL="88174" marR="881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&lt;#Transaction name="TransactionNumber"&gt;</a:t>
                      </a:r>
                    </a:p>
                  </a:txBody>
                  <a:tcPr marL="88174" marR="881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#User</a:t>
                      </a:r>
                    </a:p>
                  </a:txBody>
                  <a:tcPr marL="88174" marR="881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Displays a value from Users table.</a:t>
                      </a:r>
                    </a:p>
                  </a:txBody>
                  <a:tcPr marL="88174" marR="881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&lt;#User name="Address"&gt;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Ex. Could create link to ChangeUserInformation.html from request form to update user info.</a:t>
                      </a:r>
                    </a:p>
                  </a:txBody>
                  <a:tcPr marL="88174" marR="881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06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Intervals 1 - 3 Cool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three parts to your Web pages</a:t>
            </a:r>
          </a:p>
          <a:p>
            <a:pPr lvl="1"/>
            <a:r>
              <a:rPr lang="en-US" dirty="0" smtClean="0"/>
              <a:t>You cannot edit the DLL</a:t>
            </a:r>
          </a:p>
          <a:p>
            <a:pPr lvl="1"/>
            <a:r>
              <a:rPr lang="en-US" dirty="0" smtClean="0"/>
              <a:t>&lt;#PARAMs&gt; are set by the CM</a:t>
            </a:r>
          </a:p>
          <a:p>
            <a:pPr lvl="1"/>
            <a:r>
              <a:rPr lang="en-US" dirty="0" smtClean="0"/>
              <a:t>You can change the .html pages</a:t>
            </a:r>
          </a:p>
          <a:p>
            <a:pPr lvl="1"/>
            <a:r>
              <a:rPr lang="en-US" dirty="0" err="1" smtClean="0"/>
              <a:t>ILLiad</a:t>
            </a:r>
            <a:r>
              <a:rPr lang="en-US" dirty="0" smtClean="0"/>
              <a:t> specific &lt;#PARAMs&gt; extend basic Web functionality.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9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WEIGHTS: playing with code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Interval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6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Moving </a:t>
            </a:r>
            <a:r>
              <a:rPr lang="en-US" dirty="0"/>
              <a:t>the Status Line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status line code - &lt;div id="status"&gt;&lt;#STATUS&gt;&lt;/div&gt; - can be moved from the include_header.html file to the top of request forms, transactions summary pages,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&lt;#TABLE&gt; on ILLiadMainMenu.html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762750" cy="413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" y="1762125"/>
            <a:ext cx="8218793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59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UserInfo</a:t>
            </a:r>
            <a:r>
              <a:rPr lang="en-US" dirty="0" smtClean="0"/>
              <a:t> </a:t>
            </a:r>
            <a:r>
              <a:rPr lang="en-US" dirty="0" smtClean="0"/>
              <a:t>1-5 &amp; </a:t>
            </a:r>
            <a:r>
              <a:rPr lang="en-US" dirty="0" err="1" smtClean="0"/>
              <a:t>ItemInfo</a:t>
            </a:r>
            <a:r>
              <a:rPr lang="en-US" dirty="0" smtClean="0"/>
              <a:t> </a:t>
            </a:r>
            <a:r>
              <a:rPr lang="en-US" dirty="0" smtClean="0"/>
              <a:t>1-5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Flexible database </a:t>
            </a:r>
            <a:r>
              <a:rPr lang="en-US" dirty="0"/>
              <a:t>fields iteminfo1-5 and userinfo1-5 </a:t>
            </a:r>
            <a:r>
              <a:rPr lang="en-US" dirty="0" smtClean="0"/>
              <a:t>can be used in client, on web forms, and on reports.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70" y="3194843"/>
            <a:ext cx="392311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6" y="3181350"/>
            <a:ext cx="7639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8600" y="4499699"/>
            <a:ext cx="8694955" cy="2205901"/>
            <a:chOff x="1200150" y="4306300"/>
            <a:chExt cx="8694955" cy="2205901"/>
          </a:xfrm>
        </p:grpSpPr>
        <p:sp>
          <p:nvSpPr>
            <p:cNvPr id="7" name="Text Box 31"/>
            <p:cNvSpPr txBox="1"/>
            <p:nvPr/>
          </p:nvSpPr>
          <p:spPr>
            <a:xfrm>
              <a:off x="3571814" y="4306300"/>
              <a:ext cx="6323291" cy="2205901"/>
            </a:xfrm>
            <a:prstGeom prst="rect">
              <a:avLst/>
            </a:prstGeom>
            <a:solidFill>
              <a:schemeClr val="lt1"/>
            </a:solidFill>
            <a:ln w="28575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1000"/>
                </a:spcBef>
              </a:pPr>
              <a:r>
                <a:rPr lang="en-US" sz="1100" b="1" dirty="0">
                  <a:solidFill>
                    <a:srgbClr val="0F243E"/>
                  </a:solidFill>
                  <a:latin typeface="Arial Black"/>
                  <a:ea typeface="MS PGothic"/>
                  <a:cs typeface="Times New Roman"/>
                </a:rPr>
                <a:t>Sample Code</a:t>
              </a:r>
              <a:endParaRPr lang="en-US" sz="1100" b="1" dirty="0">
                <a:solidFill>
                  <a:srgbClr val="C74927"/>
                </a:solidFill>
                <a:latin typeface="Arial Black"/>
                <a:ea typeface="MS PGothic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en-US" sz="1000" dirty="0">
                  <a:ea typeface="MS PGothic"/>
                  <a:cs typeface="Times New Roman"/>
                </a:rPr>
                <a:t>&lt;label for="ItemInfo1"&gt;</a:t>
              </a:r>
              <a:endParaRPr lang="en-US" sz="1100" dirty="0">
                <a:ea typeface="MS PGothic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en-US" sz="1000" dirty="0">
                  <a:ea typeface="MS PGothic"/>
                  <a:cs typeface="Times New Roman"/>
                </a:rPr>
                <a:t>	&lt;span class="field"&gt;</a:t>
              </a:r>
              <a:endParaRPr lang="en-US" sz="1100" dirty="0">
                <a:ea typeface="MS PGothic"/>
                <a:cs typeface="Times New Roman"/>
              </a:endParaRPr>
            </a:p>
            <a:p>
              <a:pPr marL="914400">
                <a:lnSpc>
                  <a:spcPct val="115000"/>
                </a:lnSpc>
              </a:pPr>
              <a:r>
                <a:rPr lang="en-US" sz="1000" dirty="0">
                  <a:ea typeface="MS PGothic"/>
                  <a:cs typeface="Times New Roman"/>
                </a:rPr>
                <a:t>&lt;span class="&lt;#</a:t>
              </a:r>
              <a:r>
                <a:rPr lang="en-US" sz="1000" dirty="0" err="1">
                  <a:ea typeface="MS PGothic"/>
                  <a:cs typeface="Times New Roman"/>
                </a:rPr>
                <a:t>ERRORname</a:t>
              </a:r>
              <a:r>
                <a:rPr lang="en-US" sz="1000" dirty="0">
                  <a:ea typeface="MS PGothic"/>
                  <a:cs typeface="Times New Roman"/>
                </a:rPr>
                <a:t>="ERRORItemInfo1"&gt;"&gt;&lt;b&gt;Restrictions on Access&lt;/b&gt;&lt;/span&gt;</a:t>
              </a:r>
              <a:endParaRPr lang="en-US" sz="1100" dirty="0">
                <a:ea typeface="MS PGothic"/>
                <a:cs typeface="Times New Roman"/>
              </a:endParaRPr>
            </a:p>
            <a:p>
              <a:pPr marL="914400">
                <a:lnSpc>
                  <a:spcPct val="115000"/>
                </a:lnSpc>
              </a:pPr>
              <a:r>
                <a:rPr lang="en-US" sz="1000" dirty="0">
                  <a:ea typeface="MS PGothic"/>
                  <a:cs typeface="Times New Roman"/>
                </a:rPr>
                <a:t>&lt;span class="note"&gt;Certain materials can only be viewed with the permission of the curator.  Please see &lt;a </a:t>
              </a:r>
              <a:r>
                <a:rPr lang="en-US" sz="1000" dirty="0" err="1">
                  <a:ea typeface="MS PGothic"/>
                  <a:cs typeface="Times New Roman"/>
                </a:rPr>
                <a:t>href</a:t>
              </a:r>
              <a:r>
                <a:rPr lang="en-US" sz="1000" dirty="0">
                  <a:ea typeface="MS PGothic"/>
                  <a:cs typeface="Times New Roman"/>
                </a:rPr>
                <a:t>=</a:t>
              </a:r>
              <a:r>
                <a:rPr lang="en-US" sz="1000" u="sng" dirty="0">
                  <a:solidFill>
                    <a:srgbClr val="0000FF"/>
                  </a:solidFill>
                  <a:ea typeface="MS PGothic"/>
                  <a:cs typeface="Times New Roman"/>
                  <a:hlinkClick r:id="rId5"/>
                </a:rPr>
                <a:t>http://www.vothlibrary.org/Access</a:t>
              </a:r>
              <a:r>
                <a:rPr lang="en-US" sz="1000" dirty="0">
                  <a:ea typeface="MS PGothic"/>
                  <a:cs typeface="Times New Roman"/>
                </a:rPr>
                <a:t> target=”_blank”&gt;Access to the Collections&lt;/a&gt; for more information.&lt;/span&gt;</a:t>
              </a:r>
              <a:endParaRPr lang="en-US" sz="1100" dirty="0">
                <a:ea typeface="MS PGothic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en-US" sz="1000" dirty="0">
                  <a:ea typeface="MS PGothic"/>
                  <a:cs typeface="Times New Roman"/>
                </a:rPr>
                <a:t>	&lt;/span&gt;</a:t>
              </a:r>
              <a:endParaRPr lang="en-US" sz="1100" dirty="0">
                <a:ea typeface="MS PGothic"/>
                <a:cs typeface="Times New Roman"/>
              </a:endParaRPr>
            </a:p>
            <a:p>
              <a:pPr marL="457200">
                <a:lnSpc>
                  <a:spcPct val="115000"/>
                </a:lnSpc>
              </a:pPr>
              <a:r>
                <a:rPr lang="en-US" sz="1000" dirty="0">
                  <a:ea typeface="MS PGothic"/>
                  <a:cs typeface="Times New Roman"/>
                </a:rPr>
                <a:t>&lt;input id="ItemInfo1" name="ItemInfo1" type="text" size="40" class="f-name" </a:t>
              </a:r>
              <a:r>
                <a:rPr lang="en-US" sz="1000" dirty="0" err="1">
                  <a:ea typeface="MS PGothic"/>
                  <a:cs typeface="Times New Roman"/>
                </a:rPr>
                <a:t>tabindex</a:t>
              </a:r>
              <a:r>
                <a:rPr lang="en-US" sz="1000" dirty="0">
                  <a:ea typeface="MS PGothic"/>
                  <a:cs typeface="Times New Roman"/>
                </a:rPr>
                <a:t>="50" value="&lt;#PARAM name="ItemInfo1"&gt;"&gt;&lt;</a:t>
              </a:r>
              <a:r>
                <a:rPr lang="en-US" sz="1000" dirty="0" err="1">
                  <a:ea typeface="MS PGothic"/>
                  <a:cs typeface="Times New Roman"/>
                </a:rPr>
                <a:t>br</a:t>
              </a:r>
              <a:r>
                <a:rPr lang="en-US" sz="1000" dirty="0">
                  <a:ea typeface="MS PGothic"/>
                  <a:cs typeface="Times New Roman"/>
                </a:rPr>
                <a:t> /&gt;		</a:t>
              </a:r>
              <a:endParaRPr lang="en-US" sz="1100" dirty="0">
                <a:ea typeface="MS PGothic"/>
                <a:cs typeface="Times New Roman"/>
              </a:endParaRPr>
            </a:p>
            <a:p>
              <a:pPr>
                <a:lnSpc>
                  <a:spcPct val="115000"/>
                </a:lnSpc>
              </a:pPr>
              <a:r>
                <a:rPr lang="en-US" sz="1000" dirty="0">
                  <a:ea typeface="MS PGothic"/>
                  <a:cs typeface="Times New Roman"/>
                </a:rPr>
                <a:t>&lt;/label&gt;</a:t>
              </a:r>
              <a:endParaRPr lang="en-US" sz="1100" dirty="0">
                <a:ea typeface="MS PGothic"/>
                <a:cs typeface="Times New Roman"/>
              </a:endParaRPr>
            </a:p>
          </p:txBody>
        </p:sp>
        <p:sp>
          <p:nvSpPr>
            <p:cNvPr id="8" name="Line Callout 1 (Accent Bar) 7"/>
            <p:cNvSpPr/>
            <p:nvPr/>
          </p:nvSpPr>
          <p:spPr>
            <a:xfrm>
              <a:off x="1771651" y="4315205"/>
              <a:ext cx="1107281" cy="276225"/>
            </a:xfrm>
            <a:prstGeom prst="accentCallout1">
              <a:avLst>
                <a:gd name="adj1" fmla="val 13750"/>
                <a:gd name="adj2" fmla="val 111478"/>
                <a:gd name="adj3" fmla="val 113189"/>
                <a:gd name="adj4" fmla="val 1943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b="1" dirty="0">
                  <a:solidFill>
                    <a:srgbClr val="000000"/>
                  </a:solidFill>
                  <a:ea typeface="MS PGothic"/>
                  <a:cs typeface="Times New Roman"/>
                </a:rPr>
                <a:t>Define ILLiad field</a:t>
              </a:r>
              <a:endParaRPr lang="en-US" sz="1100" dirty="0">
                <a:ea typeface="MS PGothic"/>
                <a:cs typeface="Times New Roman"/>
              </a:endParaRPr>
            </a:p>
          </p:txBody>
        </p:sp>
        <p:sp>
          <p:nvSpPr>
            <p:cNvPr id="9" name="Line Callout 1 (Accent Bar) 8"/>
            <p:cNvSpPr/>
            <p:nvPr/>
          </p:nvSpPr>
          <p:spPr>
            <a:xfrm>
              <a:off x="1479136" y="4900614"/>
              <a:ext cx="1321594" cy="276225"/>
            </a:xfrm>
            <a:prstGeom prst="accentCallout1">
              <a:avLst>
                <a:gd name="adj1" fmla="val 13750"/>
                <a:gd name="adj2" fmla="val 111478"/>
                <a:gd name="adj3" fmla="val 75259"/>
                <a:gd name="adj4" fmla="val 23222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b="1" dirty="0">
                  <a:solidFill>
                    <a:srgbClr val="000000"/>
                  </a:solidFill>
                  <a:ea typeface="MS PGothic"/>
                  <a:cs typeface="Times New Roman"/>
                </a:rPr>
                <a:t>Define display label</a:t>
              </a:r>
              <a:endParaRPr lang="en-US" sz="1100" dirty="0">
                <a:ea typeface="MS PGothic"/>
                <a:cs typeface="Times New Roman"/>
              </a:endParaRPr>
            </a:p>
          </p:txBody>
        </p:sp>
        <p:sp>
          <p:nvSpPr>
            <p:cNvPr id="10" name="Line Callout 1 (Accent Bar) 9"/>
            <p:cNvSpPr/>
            <p:nvPr/>
          </p:nvSpPr>
          <p:spPr>
            <a:xfrm>
              <a:off x="1200150" y="5772152"/>
              <a:ext cx="1550194" cy="276225"/>
            </a:xfrm>
            <a:prstGeom prst="accentCallout1">
              <a:avLst>
                <a:gd name="adj1" fmla="val 13750"/>
                <a:gd name="adj2" fmla="val 111478"/>
                <a:gd name="adj3" fmla="val -117845"/>
                <a:gd name="adj4" fmla="val 21726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b="1">
                  <a:solidFill>
                    <a:srgbClr val="000000"/>
                  </a:solidFill>
                  <a:ea typeface="MS PGothic"/>
                  <a:cs typeface="Times New Roman"/>
                </a:rPr>
                <a:t>Provide explanatory notes</a:t>
              </a:r>
              <a:endParaRPr lang="en-US" sz="1100">
                <a:ea typeface="MS PGothic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404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Checkboxes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461750"/>
            <a:ext cx="328964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552239"/>
            <a:ext cx="2964656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05299"/>
            <a:ext cx="6858000" cy="334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87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Presence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/>
              <a:t>Marketing &amp; Branding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  <a:p>
            <a:pPr algn="ctr">
              <a:buNone/>
              <a:defRPr/>
            </a:pPr>
            <a:r>
              <a:rPr lang="en-US" dirty="0" smtClean="0">
                <a:ea typeface="Tahoma" pitchFamily="34" charset="0"/>
                <a:cs typeface="Tahoma" pitchFamily="34" charset="0"/>
              </a:rPr>
              <a:t>The </a:t>
            </a:r>
            <a:r>
              <a:rPr lang="en-US" dirty="0">
                <a:ea typeface="Tahoma" pitchFamily="34" charset="0"/>
                <a:cs typeface="Tahoma" pitchFamily="34" charset="0"/>
              </a:rPr>
              <a:t>act of </a:t>
            </a:r>
            <a:r>
              <a:rPr lang="en-US" i="1" dirty="0">
                <a:ea typeface="Tahoma" pitchFamily="34" charset="0"/>
                <a:cs typeface="Tahoma" pitchFamily="34" charset="0"/>
              </a:rPr>
              <a:t>connecting customers </a:t>
            </a:r>
          </a:p>
          <a:p>
            <a:pPr algn="ctr">
              <a:buNone/>
              <a:defRPr/>
            </a:pPr>
            <a:r>
              <a:rPr lang="en-US" i="1" dirty="0">
                <a:ea typeface="Tahoma" pitchFamily="34" charset="0"/>
                <a:cs typeface="Tahoma" pitchFamily="34" charset="0"/>
              </a:rPr>
              <a:t>to specific promises of value</a:t>
            </a:r>
            <a:r>
              <a:rPr lang="en-US" dirty="0">
                <a:ea typeface="Tahoma" pitchFamily="34" charset="0"/>
                <a:cs typeface="Tahoma" pitchFamily="34" charset="0"/>
              </a:rPr>
              <a:t>. 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  <a:p>
            <a:pPr>
              <a:buNone/>
              <a:defRPr/>
            </a:pPr>
            <a:endParaRPr lang="en-US" dirty="0">
              <a:ea typeface="Tahoma" pitchFamily="34" charset="0"/>
              <a:cs typeface="Tahoma" pitchFamily="34" charset="0"/>
            </a:endParaRPr>
          </a:p>
          <a:p>
            <a:pPr>
              <a:buNone/>
              <a:defRPr/>
            </a:pPr>
            <a:r>
              <a:rPr lang="en-US" i="1" dirty="0"/>
              <a:t>Internal</a:t>
            </a:r>
            <a:r>
              <a:rPr lang="en-US" dirty="0"/>
              <a:t>: </a:t>
            </a:r>
            <a:r>
              <a:rPr lang="en-US" dirty="0">
                <a:solidFill>
                  <a:srgbClr val="000000"/>
                </a:solidFill>
              </a:rPr>
              <a:t>People. Knowledge. Experience.</a:t>
            </a:r>
          </a:p>
          <a:p>
            <a:pPr>
              <a:buNone/>
              <a:defRPr/>
            </a:pPr>
            <a:r>
              <a:rPr lang="en-US" i="1" dirty="0" smtClean="0"/>
              <a:t>External</a:t>
            </a:r>
            <a:r>
              <a:rPr lang="en-US" dirty="0"/>
              <a:t>: Benefits over Features </a:t>
            </a:r>
            <a:endParaRPr lang="en-US" dirty="0"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Radio buttons can be edited to indicate Search Method or used to customize forms</a:t>
            </a:r>
          </a:p>
          <a:p>
            <a:pPr lvl="1"/>
            <a:r>
              <a:rPr lang="en-US" dirty="0" smtClean="0"/>
              <a:t>Includeheader.html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&lt;div id="</a:t>
            </a:r>
            <a:r>
              <a:rPr lang="en-US" sz="2600" dirty="0" err="1"/>
              <a:t>searchType</a:t>
            </a:r>
            <a:r>
              <a:rPr lang="en-US" sz="2600" dirty="0"/>
              <a:t>"&gt;</a:t>
            </a:r>
          </a:p>
          <a:p>
            <a:pPr marL="457200" lvl="1" indent="0">
              <a:buNone/>
            </a:pPr>
            <a:r>
              <a:rPr lang="en-US" sz="2600" dirty="0"/>
              <a:t>	&lt;input name="</a:t>
            </a:r>
            <a:r>
              <a:rPr lang="en-US" sz="2600" dirty="0" err="1"/>
              <a:t>SearchType</a:t>
            </a:r>
            <a:r>
              <a:rPr lang="en-US" sz="2600" dirty="0"/>
              <a:t>" type="radio“ 	id="</a:t>
            </a:r>
            <a:r>
              <a:rPr lang="en-US" sz="2600" dirty="0" err="1"/>
              <a:t>SearchTypeActive</a:t>
            </a:r>
            <a:r>
              <a:rPr lang="en-US" sz="2600" dirty="0"/>
              <a:t>" value="Active" checked class="f-	</a:t>
            </a:r>
            <a:r>
              <a:rPr lang="en-US" sz="2600" dirty="0" err="1"/>
              <a:t>searchType</a:t>
            </a:r>
            <a:r>
              <a:rPr lang="en-US" sz="2600" dirty="0"/>
              <a:t>" /&gt;&lt;label for="</a:t>
            </a:r>
            <a:r>
              <a:rPr lang="en-US" sz="2600" dirty="0" err="1"/>
              <a:t>SearchTypeActive</a:t>
            </a:r>
            <a:r>
              <a:rPr lang="en-US" sz="2600" dirty="0"/>
              <a:t>"&gt;Active&lt;/label&gt;</a:t>
            </a:r>
          </a:p>
          <a:p>
            <a:pPr marL="457200" lvl="1" indent="0">
              <a:buNone/>
            </a:pPr>
            <a:r>
              <a:rPr lang="en-US" sz="2600" dirty="0"/>
              <a:t>	&lt;input name="</a:t>
            </a:r>
            <a:r>
              <a:rPr lang="en-US" sz="2600" dirty="0" err="1"/>
              <a:t>SearchType</a:t>
            </a:r>
            <a:r>
              <a:rPr lang="en-US" sz="2600" dirty="0"/>
              <a:t>" type="radio" id="</a:t>
            </a:r>
            <a:r>
              <a:rPr lang="en-US" sz="2600" dirty="0" err="1"/>
              <a:t>SearchTypeAll</a:t>
            </a:r>
            <a:r>
              <a:rPr lang="en-US" sz="2600" dirty="0"/>
              <a:t>" 	value="All" class="f-</a:t>
            </a:r>
            <a:r>
              <a:rPr lang="en-US" sz="2600" dirty="0" err="1"/>
              <a:t>searchType</a:t>
            </a:r>
            <a:r>
              <a:rPr lang="en-US" sz="2600" dirty="0"/>
              <a:t>" /&gt;&lt;label 	for="</a:t>
            </a:r>
            <a:r>
              <a:rPr lang="en-US" sz="2600" dirty="0" err="1"/>
              <a:t>SearchTypeAll</a:t>
            </a:r>
            <a:r>
              <a:rPr lang="en-US" sz="2600" dirty="0"/>
              <a:t>"&gt;All&lt;/label&gt;</a:t>
            </a:r>
          </a:p>
          <a:p>
            <a:pPr marL="457200" lvl="1" indent="0">
              <a:buNone/>
            </a:pPr>
            <a:r>
              <a:rPr lang="en-US" sz="2600" dirty="0"/>
              <a:t>&lt;/div&gt;</a:t>
            </a:r>
          </a:p>
          <a:p>
            <a:pPr marL="457200" lvl="1" indent="0">
              <a:buNone/>
            </a:pPr>
            <a:r>
              <a:rPr lang="en-US" sz="2600" dirty="0"/>
              <a:t>	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819" y="2133600"/>
            <a:ext cx="199163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17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 Specific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create pages for specific patron types</a:t>
            </a:r>
          </a:p>
          <a:p>
            <a:pPr lvl="3"/>
            <a:r>
              <a:rPr lang="en-US" dirty="0" err="1" smtClean="0"/>
              <a:t>Eg</a:t>
            </a:r>
            <a:r>
              <a:rPr lang="en-US" dirty="0" smtClean="0"/>
              <a:t>. Express Delivery just for faculty</a:t>
            </a:r>
          </a:p>
          <a:p>
            <a:pPr lvl="2"/>
            <a:r>
              <a:rPr lang="en-US" dirty="0" smtClean="0"/>
              <a:t>Copy, rename, and save the page you want to use	</a:t>
            </a:r>
          </a:p>
          <a:p>
            <a:pPr lvl="3"/>
            <a:r>
              <a:rPr lang="en-US" dirty="0" err="1" smtClean="0"/>
              <a:t>Eg</a:t>
            </a:r>
            <a:r>
              <a:rPr lang="en-US" dirty="0" smtClean="0"/>
              <a:t>. ArticleRequest-Faculty.html</a:t>
            </a:r>
          </a:p>
          <a:p>
            <a:pPr lvl="2"/>
            <a:r>
              <a:rPr lang="en-US" dirty="0" smtClean="0"/>
              <a:t>Update </a:t>
            </a:r>
            <a:r>
              <a:rPr lang="en-US" dirty="0" err="1" smtClean="0"/>
              <a:t>include_menu</a:t>
            </a:r>
            <a:r>
              <a:rPr lang="en-US" dirty="0" smtClean="0"/>
              <a:t> to reflect the change</a:t>
            </a:r>
          </a:p>
          <a:p>
            <a:pPr lvl="3"/>
            <a:r>
              <a:rPr lang="en-US" dirty="0" smtClean="0"/>
              <a:t>Include_menu-Faculty.html</a:t>
            </a:r>
          </a:p>
          <a:p>
            <a:pPr lvl="4"/>
            <a:r>
              <a:rPr lang="en-US" dirty="0" smtClean="0"/>
              <a:t>If the request options are already in the </a:t>
            </a:r>
            <a:r>
              <a:rPr lang="en-US" dirty="0" err="1" smtClean="0"/>
              <a:t>include_menu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you’ll have to replace them with the new page name</a:t>
            </a:r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Edit the request page to reflect desired changes</a:t>
            </a:r>
          </a:p>
          <a:p>
            <a:pPr lvl="1"/>
            <a:r>
              <a:rPr lang="en-US" dirty="0" smtClean="0"/>
              <a:t>Also can use </a:t>
            </a:r>
            <a:r>
              <a:rPr lang="en-US" dirty="0" err="1" smtClean="0"/>
              <a:t>GenericRequest</a:t>
            </a:r>
            <a:r>
              <a:rPr lang="en-US" dirty="0" smtClean="0"/>
              <a:t> pages 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70" y="4267200"/>
            <a:ext cx="589954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06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&lt;#INCLUDE&gt; any piece of code you need to re-use.</a:t>
            </a:r>
          </a:p>
          <a:p>
            <a:r>
              <a:rPr lang="en-US" dirty="0" smtClean="0"/>
              <a:t>Includes can be status-specific!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2" y="-6626"/>
            <a:ext cx="7712022" cy="677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4" y="457200"/>
            <a:ext cx="8732107" cy="604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66630" y="1411069"/>
            <a:ext cx="587051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message-Undergraduate.html</a:t>
            </a:r>
            <a:endParaRPr lang="en-US" sz="3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4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equipment: Tools of the trade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Interval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8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4933254"/>
            <a:ext cx="4114800" cy="566738"/>
          </a:xfrm>
        </p:spPr>
        <p:txBody>
          <a:bodyPr/>
          <a:lstStyle/>
          <a:p>
            <a:pPr algn="ctr"/>
            <a:r>
              <a:rPr lang="en-US" dirty="0" smtClean="0"/>
              <a:t>Notepad ++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0" y="5638800"/>
            <a:ext cx="4114800" cy="80486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2"/>
              </a:rPr>
              <a:t>http://notepad-plus-plus.org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Free source code editor and Notepad </a:t>
            </a:r>
            <a:r>
              <a:rPr lang="en-US" dirty="0" err="1" smtClean="0"/>
              <a:t>rpelacement</a:t>
            </a:r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2290" name="Picture 2" descr="Screensho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25" y="1081177"/>
            <a:ext cx="3818582" cy="38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6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3971" y="5309653"/>
            <a:ext cx="4114800" cy="566738"/>
          </a:xfrm>
        </p:spPr>
        <p:txBody>
          <a:bodyPr/>
          <a:lstStyle/>
          <a:p>
            <a:pPr algn="ctr"/>
            <a:r>
              <a:rPr lang="en-US" dirty="0" err="1" smtClean="0"/>
              <a:t>FileZilla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5943600"/>
            <a:ext cx="4114800" cy="804862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2"/>
              </a:rPr>
              <a:t>http://filezilla-project.org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Free client and server FTP solution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42" name="Picture 2" descr="http://filezilla-project.org/images/screenshots/fz3_win_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1" y="914402"/>
            <a:ext cx="4202143" cy="447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37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031" y="5334000"/>
            <a:ext cx="4114800" cy="566738"/>
          </a:xfrm>
        </p:spPr>
        <p:txBody>
          <a:bodyPr/>
          <a:lstStyle/>
          <a:p>
            <a:pPr algn="ctr"/>
            <a:r>
              <a:rPr lang="en-US" dirty="0" smtClean="0"/>
              <a:t>W3C Schools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36031" y="5943600"/>
            <a:ext cx="4114800" cy="804862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http://www.w3schools.com/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Free tutorials in all web development technologies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Fun and easy to understand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1" y="918196"/>
            <a:ext cx="5186378" cy="45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15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Pixlr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2"/>
              </a:rPr>
              <a:t>http://pixlr.com/editor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Like a free version of Photoshop Elements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4863981" cy="387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14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Molio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7216" y="5367338"/>
            <a:ext cx="4942284" cy="118586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2"/>
              </a:rPr>
              <a:t>http://www.mollio.org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http://www.mollio.org/mollio_style_guide.pdf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Sets of HTML/CSS templates that can be used to create layouts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Sample content and editors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953219"/>
            <a:ext cx="511269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98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Rsizr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rsizr.com/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Resizes images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020793"/>
            <a:ext cx="5772150" cy="374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pages should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PROMOTE your library</a:t>
            </a:r>
          </a:p>
          <a:p>
            <a:endParaRPr lang="en-US" dirty="0" smtClean="0"/>
          </a:p>
          <a:p>
            <a:r>
              <a:rPr lang="en-US" dirty="0" smtClean="0"/>
              <a:t>Be easy to navigate and use</a:t>
            </a:r>
          </a:p>
          <a:p>
            <a:endParaRPr lang="en-US" dirty="0" smtClean="0"/>
          </a:p>
          <a:p>
            <a:r>
              <a:rPr lang="en-US" dirty="0" smtClean="0"/>
              <a:t>Reflect your department</a:t>
            </a:r>
          </a:p>
          <a:p>
            <a:endParaRPr lang="en-US" dirty="0" smtClean="0"/>
          </a:p>
          <a:p>
            <a:r>
              <a:rPr lang="en-US" dirty="0" smtClean="0"/>
              <a:t>Give your users a reason to keep coming back</a:t>
            </a:r>
          </a:p>
        </p:txBody>
      </p:sp>
    </p:spTree>
    <p:extLst>
      <p:ext uri="{BB962C8B-B14F-4D97-AF65-F5344CB8AC3E}">
        <p14:creationId xmlns:p14="http://schemas.microsoft.com/office/powerpoint/2010/main" val="204633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953000"/>
            <a:ext cx="4114800" cy="566738"/>
          </a:xfrm>
        </p:spPr>
        <p:txBody>
          <a:bodyPr/>
          <a:lstStyle/>
          <a:p>
            <a:pPr algn="ctr"/>
            <a:r>
              <a:rPr lang="en-US" dirty="0" smtClean="0"/>
              <a:t>Beyond Compare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5638800"/>
            <a:ext cx="4114800" cy="11430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www.scootersoftware.com/index.php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Compares files and folders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Creates colored views and synchronizes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Free trial or pay to keep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screen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37197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09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025" y="5015007"/>
            <a:ext cx="4114800" cy="566738"/>
          </a:xfrm>
        </p:spPr>
        <p:txBody>
          <a:bodyPr/>
          <a:lstStyle/>
          <a:p>
            <a:pPr algn="ctr"/>
            <a:r>
              <a:rPr lang="en-US" dirty="0" smtClean="0"/>
              <a:t>Color Cop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3175" y="5715000"/>
            <a:ext cx="4114800" cy="80486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2"/>
              </a:rPr>
              <a:t>http://colorcop.net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Free download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Picks colors and returns hex and RGB codes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Prerel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066802"/>
            <a:ext cx="2000250" cy="394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06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5410200"/>
            <a:ext cx="4114800" cy="566738"/>
          </a:xfrm>
        </p:spPr>
        <p:txBody>
          <a:bodyPr/>
          <a:lstStyle/>
          <a:p>
            <a:pPr algn="ctr"/>
            <a:r>
              <a:rPr lang="en-US" dirty="0" smtClean="0"/>
              <a:t>Dreamweaver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2341" y="6053138"/>
            <a:ext cx="4114800" cy="804862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www.adobe.com/products/dreamweaver.html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Penultimate web development software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try for lower cost or lease per year as part of the cloud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http://images.amazon.com/images/G/01/software/detail-page/B003B32A88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241" y="914402"/>
            <a:ext cx="57150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52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4800600"/>
            <a:ext cx="4114800" cy="5667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Firebug &amp; other Firefox Web Add-Ins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2"/>
              </a:rPr>
              <a:t>https://getfirebug.com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3"/>
              </a:rPr>
              <a:t>https://addons.mozilla.org/en-us/firefox/addon/firebug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Edit, debug, monitor CSS, HTML, and JavaScript on any web page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https://addons.cdn.mozilla.net/img/uploads/previews/full/52/52717.png?modified=12952799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87" y="990600"/>
            <a:ext cx="50006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89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4 &amp; 5 Cool Down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play around with the different parts of the Web Pages</a:t>
            </a:r>
          </a:p>
          <a:p>
            <a:r>
              <a:rPr lang="en-US" dirty="0" smtClean="0"/>
              <a:t>There are tools that can help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0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all the machines in the </a:t>
            </a:r>
            <a:r>
              <a:rPr lang="en-US" dirty="0" smtClean="0"/>
              <a:t>gym (aka circuit training)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Interval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91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dirty="0">
                <a:latin typeface="Berlin Sans FB" pitchFamily="34" charset="0"/>
              </a:rPr>
              <a:t>All of the changes – none of the panic!</a:t>
            </a:r>
          </a:p>
          <a:p>
            <a:endParaRPr lang="en-US" sz="2400" dirty="0">
              <a:latin typeface="+mj-lt"/>
            </a:endParaRPr>
          </a:p>
          <a:p>
            <a:r>
              <a:rPr lang="en-US" sz="3500" dirty="0">
                <a:latin typeface="+mj-lt"/>
              </a:rPr>
              <a:t>A </a:t>
            </a:r>
            <a:r>
              <a:rPr lang="en-US" sz="3500" b="1" dirty="0"/>
              <a:t>Test Web folder</a:t>
            </a:r>
            <a:r>
              <a:rPr lang="en-US" sz="3500" dirty="0"/>
              <a:t> can use any name and is kept beneath </a:t>
            </a:r>
            <a:r>
              <a:rPr lang="en-US" sz="3500" dirty="0" smtClean="0"/>
              <a:t>the </a:t>
            </a:r>
            <a:r>
              <a:rPr lang="en-US" sz="3500" dirty="0"/>
              <a:t>default ILLiad web folder location. </a:t>
            </a:r>
          </a:p>
          <a:p>
            <a:r>
              <a:rPr lang="en-US" b="1" dirty="0" smtClean="0"/>
              <a:t>Webpath.txt  </a:t>
            </a:r>
            <a:r>
              <a:rPr lang="en-US" dirty="0" smtClean="0"/>
              <a:t>serves as an override and  keep links directed within this folder</a:t>
            </a:r>
          </a:p>
          <a:p>
            <a:pPr lvl="1"/>
            <a:r>
              <a:rPr lang="en-US" sz="1700" dirty="0" smtClean="0"/>
              <a:t>Example:  If </a:t>
            </a:r>
            <a:r>
              <a:rPr lang="en-US" sz="1700" dirty="0"/>
              <a:t>you put your test web in c:\inetpub\wwwroot\illiad\testweb, the webpath.txt file inside that folder would have one line that says c:\inetpub\wwwroot\illiad\testweb for the DLL to know where to look for those pages.</a:t>
            </a:r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362368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j-lt"/>
              </a:rPr>
              <a:t>Enabling Logging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 smtClean="0"/>
              <a:t>Create a file called log4d.props on the web server  in the same directory where the illiad.dll is running (usually </a:t>
            </a:r>
            <a:r>
              <a:rPr lang="en-US" b="1" dirty="0" smtClean="0"/>
              <a:t>c:\inetpub\wwwroot\illiad</a:t>
            </a:r>
            <a:r>
              <a:rPr lang="en-US" dirty="0" smtClean="0"/>
              <a:t>)</a:t>
            </a:r>
          </a:p>
          <a:p>
            <a:pPr marL="285750" indent="-285750"/>
            <a:endParaRPr lang="en-US" dirty="0" smtClean="0"/>
          </a:p>
          <a:p>
            <a:pPr marL="285750" indent="-285750"/>
            <a:r>
              <a:rPr lang="en-US" dirty="0" smtClean="0"/>
              <a:t>The DLL will now log to a file called </a:t>
            </a:r>
            <a:r>
              <a:rPr lang="en-US" b="1" dirty="0" smtClean="0"/>
              <a:t>c:\illiad\dll\ILLiadDLL.log</a:t>
            </a:r>
            <a:r>
              <a:rPr lang="en-US" dirty="0" smtClean="0"/>
              <a:t> </a:t>
            </a:r>
          </a:p>
          <a:p>
            <a:pPr marL="1200150" lvl="2" indent="-285750"/>
            <a:r>
              <a:rPr lang="en-US" dirty="0" smtClean="0"/>
              <a:t>This can be edited to another name or location</a:t>
            </a:r>
          </a:p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799"/>
            <a:ext cx="5648325" cy="3616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15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If you have multiple web folders (shared server or using test web), you can make a different log4d.props file in each web folder that points to another file name for that log.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You may need to change the permissions on the c:\illiad\dll directory (to allow the Internet Guest Account (IUSR_ILLIAD or similar) to create and write to a file.</a:t>
            </a:r>
          </a:p>
          <a:p>
            <a:r>
              <a:rPr lang="en-US" dirty="0" smtClean="0"/>
              <a:t>The file may not allow you to open it while the DLL is still running. You may need to stop and restart the web server to open the file.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8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Disabling Logging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To disable logging in the </a:t>
            </a:r>
            <a:r>
              <a:rPr lang="en-US" sz="3600" dirty="0" err="1" smtClean="0"/>
              <a:t>ILLiad</a:t>
            </a:r>
            <a:r>
              <a:rPr lang="en-US" sz="3600" dirty="0" smtClean="0"/>
              <a:t> DLL, rename the log4d.props file to something else (i.e. disable-log4d.props). If the DLL cannot find that file, it will not log any actions</a:t>
            </a:r>
          </a:p>
          <a:p>
            <a:pPr>
              <a:spcAft>
                <a:spcPts val="1200"/>
              </a:spcAft>
            </a:pPr>
            <a:r>
              <a:rPr lang="en-US" sz="3600" b="1" dirty="0" smtClean="0"/>
              <a:t>Caution About DLL Logging!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DLL Logging should only be enabled to aid in the diagnosis of a problem - the log files tend to get large quickly.</a:t>
            </a:r>
          </a:p>
          <a:p>
            <a:pPr>
              <a:spcAft>
                <a:spcPts val="1200"/>
              </a:spcAft>
            </a:pPr>
            <a:endParaRPr lang="en-US" sz="3600" dirty="0" smtClean="0"/>
          </a:p>
          <a:p>
            <a:pPr marL="0" indent="0" algn="ctr">
              <a:buNone/>
            </a:pP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660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Beyond Out of the Box by C. William </a:t>
            </a:r>
            <a:r>
              <a:rPr lang="en-US" dirty="0" smtClean="0"/>
              <a:t>Gee</a:t>
            </a:r>
          </a:p>
          <a:p>
            <a:pPr marL="0" indent="0" algn="ctr">
              <a:buNone/>
            </a:pPr>
            <a:r>
              <a:rPr lang="en-US" sz="2400" dirty="0"/>
              <a:t>http://www.atlas-sys.com/conference/2012-</a:t>
            </a:r>
            <a:br>
              <a:rPr lang="en-US" sz="2400" dirty="0"/>
            </a:br>
            <a:r>
              <a:rPr lang="en-US" sz="2400" dirty="0" err="1"/>
              <a:t>illiad</a:t>
            </a:r>
            <a:r>
              <a:rPr lang="en-US" sz="2400" dirty="0"/>
              <a:t>-international-conference-session-archive/</a:t>
            </a:r>
          </a:p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4038600" cy="334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88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 ONLY AREA:</a:t>
            </a:r>
            <a:br>
              <a:rPr lang="en-US" dirty="0" smtClean="0"/>
            </a:br>
            <a:r>
              <a:rPr lang="en-US" dirty="0" smtClean="0"/>
              <a:t>Authentication &amp; Patron 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Interval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8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Scenarios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Patron creates new username for </a:t>
            </a:r>
            <a:r>
              <a:rPr lang="en-US" dirty="0" err="1" smtClean="0"/>
              <a:t>ILLiad</a:t>
            </a:r>
            <a:endParaRPr lang="en-US" dirty="0" smtClean="0"/>
          </a:p>
          <a:p>
            <a:pPr lvl="1"/>
            <a:r>
              <a:rPr lang="en-US" dirty="0" smtClean="0"/>
              <a:t>Patron has to remember username &amp; password</a:t>
            </a:r>
          </a:p>
          <a:p>
            <a:pPr lvl="1"/>
            <a:r>
              <a:rPr lang="en-US" dirty="0" smtClean="0"/>
              <a:t>ILL staff has to clear patron</a:t>
            </a:r>
          </a:p>
          <a:p>
            <a:pPr lvl="1"/>
            <a:r>
              <a:rPr lang="en-US" dirty="0" smtClean="0"/>
              <a:t>ILL staff has to reset forgotten password</a:t>
            </a:r>
          </a:p>
          <a:p>
            <a:pPr lvl="1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Patron uses campus credentials</a:t>
            </a:r>
          </a:p>
          <a:p>
            <a:pPr lvl="1"/>
            <a:r>
              <a:rPr lang="en-US" dirty="0" err="1" smtClean="0"/>
              <a:t>AutoClear</a:t>
            </a:r>
            <a:r>
              <a:rPr lang="en-US" dirty="0" smtClean="0"/>
              <a:t> </a:t>
            </a:r>
            <a:r>
              <a:rPr lang="en-US" dirty="0" smtClean="0"/>
              <a:t>registered users</a:t>
            </a:r>
          </a:p>
          <a:p>
            <a:pPr lvl="1"/>
            <a:r>
              <a:rPr lang="en-US" dirty="0" smtClean="0"/>
              <a:t>No managing enrollment verification</a:t>
            </a:r>
          </a:p>
          <a:p>
            <a:pPr lvl="1"/>
            <a:r>
              <a:rPr lang="en-US" dirty="0" smtClean="0"/>
              <a:t>No password management</a:t>
            </a:r>
          </a:p>
          <a:p>
            <a:pPr lvl="1"/>
            <a:r>
              <a:rPr lang="en-US" dirty="0" smtClean="0"/>
              <a:t>Local accounts still allowed!</a:t>
            </a:r>
          </a:p>
        </p:txBody>
      </p:sp>
    </p:spTree>
    <p:extLst>
      <p:ext uri="{BB962C8B-B14F-4D97-AF65-F5344CB8AC3E}">
        <p14:creationId xmlns:p14="http://schemas.microsoft.com/office/powerpoint/2010/main" val="86297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Hosted Sites &amp; Shibboleth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Configure </a:t>
            </a:r>
            <a:r>
              <a:rPr lang="en-US" dirty="0" err="1" smtClean="0"/>
              <a:t>EZProxy</a:t>
            </a:r>
            <a:r>
              <a:rPr lang="en-US" dirty="0" smtClean="0"/>
              <a:t> to use Shibboleth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Set up </a:t>
            </a:r>
            <a:r>
              <a:rPr lang="en-US" dirty="0" err="1" smtClean="0"/>
              <a:t>ILLiad</a:t>
            </a:r>
            <a:r>
              <a:rPr lang="en-US" dirty="0" smtClean="0"/>
              <a:t> in </a:t>
            </a:r>
            <a:r>
              <a:rPr lang="en-US" dirty="0" err="1" smtClean="0"/>
              <a:t>EZProxy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Proxy your </a:t>
            </a:r>
            <a:r>
              <a:rPr lang="en-US" dirty="0" err="1" smtClean="0"/>
              <a:t>ILLiad</a:t>
            </a:r>
            <a:r>
              <a:rPr lang="en-US" dirty="0" smtClean="0"/>
              <a:t> .</a:t>
            </a:r>
            <a:r>
              <a:rPr lang="en-US" dirty="0" err="1" smtClean="0"/>
              <a:t>dll</a:t>
            </a:r>
            <a:r>
              <a:rPr lang="en-US" dirty="0" smtClean="0"/>
              <a:t> </a:t>
            </a:r>
            <a:r>
              <a:rPr lang="en-US" dirty="0" smtClean="0"/>
              <a:t>link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 No Guest Passes Allowed (unless you have a dual-authentication portal)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8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collect what you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If you’re using remote authentication and e-billing, why make them submit their address?</a:t>
            </a:r>
          </a:p>
          <a:p>
            <a:pPr lvl="1"/>
            <a:r>
              <a:rPr lang="en-US" dirty="0" smtClean="0"/>
              <a:t>Better for users</a:t>
            </a:r>
          </a:p>
          <a:p>
            <a:pPr lvl="1"/>
            <a:r>
              <a:rPr lang="en-US" dirty="0" smtClean="0"/>
              <a:t>More accurate and reliable (for staff too)</a:t>
            </a:r>
          </a:p>
          <a:p>
            <a:pPr lvl="1"/>
            <a:r>
              <a:rPr lang="en-US" dirty="0" smtClean="0"/>
              <a:t>Faster, easier, better</a:t>
            </a:r>
          </a:p>
          <a:p>
            <a:pPr lvl="1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172200" y="3810000"/>
            <a:ext cx="2000729" cy="2286000"/>
            <a:chOff x="5943600" y="3276600"/>
            <a:chExt cx="2857500" cy="3264932"/>
          </a:xfrm>
        </p:grpSpPr>
        <p:pic>
          <p:nvPicPr>
            <p:cNvPr id="6" name="Picture 5" descr="richard simon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3276600"/>
              <a:ext cx="2857500" cy="28575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943600" y="6172200"/>
              <a:ext cx="2854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Picture courtesy </a:t>
              </a:r>
              <a:r>
                <a:rPr lang="en-US" dirty="0" err="1" smtClean="0"/>
                <a:t>chess.com</a:t>
              </a:r>
              <a:endParaRPr lang="en-US" dirty="0"/>
            </a:p>
          </p:txBody>
        </p:sp>
      </p:grp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132713" cy="3757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80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Intervals 6 &amp; 7 Cool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all the equipment available</a:t>
            </a:r>
          </a:p>
          <a:p>
            <a:r>
              <a:rPr lang="en-US" dirty="0" smtClean="0"/>
              <a:t>Only collect data you’ll actually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3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training success stories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Interval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7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Tennessee Knoxville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mtClean="0">
              <a:latin typeface="Arial Rounded MT Bold" pitchFamily="34" charset="0"/>
            </a:endParaRPr>
          </a:p>
          <a:p>
            <a:pPr algn="ctr">
              <a:buFont typeface="Arial" charset="0"/>
              <a:buNone/>
            </a:pPr>
            <a:endParaRPr lang="en-US" smtClean="0">
              <a:latin typeface="Arial Rounded MT Bold" pitchFamily="34" charset="0"/>
            </a:endParaRPr>
          </a:p>
        </p:txBody>
      </p:sp>
      <p:pic>
        <p:nvPicPr>
          <p:cNvPr id="27653" name="Picture 5" descr="UTKnoxvilleLibraryHomeP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3000" y="1133907"/>
            <a:ext cx="6858000" cy="572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001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University of Tennessee Knoxville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mtClean="0">
              <a:latin typeface="Arial Rounded MT Bold" pitchFamily="34" charset="0"/>
            </a:endParaRPr>
          </a:p>
          <a:p>
            <a:pPr algn="ctr">
              <a:buFont typeface="Arial" charset="0"/>
              <a:buNone/>
            </a:pPr>
            <a:endParaRPr lang="en-US" smtClean="0">
              <a:latin typeface="Arial Rounded MT Bold" pitchFamily="34" charset="0"/>
            </a:endParaRPr>
          </a:p>
        </p:txBody>
      </p:sp>
      <p:pic>
        <p:nvPicPr>
          <p:cNvPr id="28677" name="Picture 5" descr="UTKnoxvilleLibraryHomeP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4787" y="990602"/>
            <a:ext cx="6848594" cy="58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087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485900" y="1981200"/>
            <a:ext cx="6172200" cy="487680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en-US" dirty="0" smtClean="0">
              <a:latin typeface="Arial Rounded MT Bold" pitchFamily="34" charset="0"/>
            </a:endParaRPr>
          </a:p>
          <a:p>
            <a:pPr algn="ctr">
              <a:buFont typeface="Arial" charset="0"/>
              <a:buNone/>
            </a:pPr>
            <a:endParaRPr lang="en-US" dirty="0" smtClean="0">
              <a:latin typeface="Arial Rounded MT Bold" pitchFamily="34" charset="0"/>
            </a:endParaRPr>
          </a:p>
        </p:txBody>
      </p:sp>
      <p:pic>
        <p:nvPicPr>
          <p:cNvPr id="6" name="Picture 5" descr="web_update_flyer_3_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10162"/>
            <a:ext cx="3143250" cy="68269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914400"/>
            <a:ext cx="291465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The University of Tennessee</a:t>
            </a:r>
          </a:p>
          <a:p>
            <a:pPr algn="ctr"/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Knoxville</a:t>
            </a:r>
          </a:p>
          <a:p>
            <a:pPr algn="ctr"/>
            <a:endParaRPr lang="en-US" sz="32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ILLiad </a:t>
            </a:r>
          </a:p>
          <a:p>
            <a:pPr algn="ctr"/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Interlibrary Article Request</a:t>
            </a:r>
          </a:p>
          <a:p>
            <a:pPr algn="ctr"/>
            <a:endParaRPr lang="en-US" sz="32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/>
            <a:endParaRPr lang="en-US" sz="32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/>
            <a:endParaRPr lang="en-US" sz="32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/>
            <a:endParaRPr lang="en-US" sz="25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703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dirty="0" smtClean="0">
              <a:latin typeface="Arial Rounded MT Bold" pitchFamily="34" charset="0"/>
            </a:endParaRPr>
          </a:p>
          <a:p>
            <a:pPr algn="ctr">
              <a:buFont typeface="Arial" charset="0"/>
              <a:buNone/>
            </a:pPr>
            <a:endParaRPr lang="en-US" dirty="0" smtClean="0">
              <a:latin typeface="Arial Rounded MT Bold" pitchFamily="34" charset="0"/>
            </a:endParaRPr>
          </a:p>
        </p:txBody>
      </p:sp>
      <p:pic>
        <p:nvPicPr>
          <p:cNvPr id="6" name="Picture 5" descr="web_update_flyer_3_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097" y="0"/>
            <a:ext cx="370211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1524000"/>
            <a:ext cx="314325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The University of Tennessee</a:t>
            </a:r>
          </a:p>
          <a:p>
            <a:pPr algn="ctr"/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Knoxville</a:t>
            </a:r>
          </a:p>
          <a:p>
            <a:pPr algn="ctr"/>
            <a:endParaRPr lang="en-US" sz="32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ILLiad Help </a:t>
            </a:r>
          </a:p>
          <a:p>
            <a:pPr algn="ctr"/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Interlibrary Loan </a:t>
            </a:r>
          </a:p>
          <a:p>
            <a:pPr algn="ctr"/>
            <a:endParaRPr lang="en-US" sz="32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/>
            <a:endParaRPr lang="en-US" sz="32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/>
            <a:endParaRPr lang="en-US" sz="32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/>
            <a:endParaRPr lang="en-US" sz="25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229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Relevant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Eyetracking visualizations show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users often read Web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pages </a:t>
            </a:r>
            <a:r>
              <a:rPr lang="en-US" dirty="0"/>
              <a:t>in an F-shaped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pattern</a:t>
            </a:r>
            <a:r>
              <a:rPr lang="en-US" dirty="0"/>
              <a:t>: two horizontal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stripes </a:t>
            </a:r>
            <a:r>
              <a:rPr lang="en-US" dirty="0"/>
              <a:t>followed by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vertical </a:t>
            </a:r>
            <a:r>
              <a:rPr lang="en-US" dirty="0"/>
              <a:t>stripe.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20" y="4705350"/>
            <a:ext cx="49720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383" y="2193235"/>
            <a:ext cx="1742054" cy="232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33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Chicago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mtClean="0">
              <a:latin typeface="Arial Rounded MT Bold" pitchFamily="34" charset="0"/>
            </a:endParaRPr>
          </a:p>
          <a:p>
            <a:pPr algn="ctr">
              <a:buFont typeface="Arial" charset="0"/>
              <a:buNone/>
            </a:pPr>
            <a:endParaRPr lang="en-US" smtClean="0"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56393"/>
            <a:ext cx="8096250" cy="590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8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Chicago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mtClean="0">
              <a:latin typeface="Arial Rounded MT Bold" pitchFamily="34" charset="0"/>
            </a:endParaRPr>
          </a:p>
          <a:p>
            <a:pPr algn="ctr">
              <a:buFont typeface="Arial" charset="0"/>
              <a:buNone/>
            </a:pPr>
            <a:endParaRPr lang="en-US" smtClean="0">
              <a:latin typeface="Arial Rounded MT Bol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43639"/>
            <a:ext cx="8077200" cy="59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428624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76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Chicago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mtClean="0">
              <a:latin typeface="Arial Rounded MT Bold" pitchFamily="34" charset="0"/>
            </a:endParaRPr>
          </a:p>
          <a:p>
            <a:pPr algn="ctr">
              <a:buFont typeface="Arial" charset="0"/>
              <a:buNone/>
            </a:pPr>
            <a:endParaRPr lang="en-US" smtClean="0">
              <a:latin typeface="Arial Rounded MT Bol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40723"/>
            <a:ext cx="8001000" cy="591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11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of Chicago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smtClean="0">
              <a:latin typeface="Arial Rounded MT Bold" pitchFamily="34" charset="0"/>
            </a:endParaRPr>
          </a:p>
          <a:p>
            <a:pPr algn="ctr">
              <a:buFont typeface="Arial" charset="0"/>
              <a:buNone/>
            </a:pPr>
            <a:endParaRPr lang="en-US" smtClean="0">
              <a:latin typeface="Arial Rounded MT Bol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89" y="990600"/>
            <a:ext cx="6780611" cy="560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25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Brockport’s changes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Interval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9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5" y="521511"/>
            <a:ext cx="5885705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6392397" cy="359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39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33400"/>
            <a:ext cx="89408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867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Article Link goes to: </a:t>
            </a:r>
          </a:p>
          <a:p>
            <a:r>
              <a:rPr lang="en-US" sz="1400" dirty="0" smtClean="0"/>
              <a:t>https://brockport.illiad.oclc.org/illiad/illiad.dll?Action=10&amp;Form=20&amp;Value=ArticleLookup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039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986355"/>
            <a:ext cx="8769260" cy="4933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Shot 2013-07-31 at 8.53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953000"/>
            <a:ext cx="6934200" cy="14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4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915400" cy="501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14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0"/>
          <a:stretch/>
        </p:blipFill>
        <p:spPr bwMode="auto">
          <a:xfrm>
            <a:off x="152400" y="879231"/>
            <a:ext cx="8745415" cy="499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19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Recapping the Last Slide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90" y="1600200"/>
            <a:ext cx="6031020" cy="4525963"/>
          </a:xfrm>
        </p:spPr>
      </p:pic>
    </p:spTree>
    <p:extLst>
      <p:ext uri="{BB962C8B-B14F-4D97-AF65-F5344CB8AC3E}">
        <p14:creationId xmlns:p14="http://schemas.microsoft.com/office/powerpoint/2010/main" val="131675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61646"/>
            <a:ext cx="8763000" cy="4929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6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form_includes</a:t>
            </a:r>
            <a:r>
              <a:rPr lang="en-US" dirty="0" smtClean="0"/>
              <a:t> folder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538070" cy="491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rticleReque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6" y="2286000"/>
            <a:ext cx="9075975" cy="259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86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PLATEAUING? </a:t>
            </a:r>
            <a:r>
              <a:rPr lang="en-US" dirty="0" smtClean="0"/>
              <a:t>You’re not alone!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Interval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4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485900" y="914400"/>
            <a:ext cx="2514600" cy="594360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en-US" dirty="0" smtClean="0">
              <a:latin typeface="Arial Rounded MT Bold" pitchFamily="34" charset="0"/>
            </a:endParaRPr>
          </a:p>
          <a:p>
            <a:pPr algn="ctr">
              <a:buFont typeface="Arial" charset="0"/>
              <a:buNone/>
            </a:pPr>
            <a:endParaRPr lang="en-US" dirty="0" smtClean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362938"/>
            <a:ext cx="38100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Atlas Systems Training</a:t>
            </a:r>
          </a:p>
          <a:p>
            <a:pPr algn="ctr"/>
            <a:r>
              <a:rPr lang="en-US" sz="32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and Custom Services</a:t>
            </a:r>
          </a:p>
          <a:p>
            <a:pPr algn="ctr"/>
            <a:endParaRPr lang="en-US" sz="25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25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Contact:</a:t>
            </a:r>
          </a:p>
          <a:p>
            <a:pPr algn="ctr"/>
            <a:r>
              <a:rPr lang="en-US" sz="25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Stephanie Spires</a:t>
            </a:r>
          </a:p>
          <a:p>
            <a:pPr algn="ctr"/>
            <a:r>
              <a:rPr lang="en-US" sz="25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  <a:hlinkClick r:id="rId3"/>
              </a:rPr>
              <a:t>training@atlas-sys.com</a:t>
            </a:r>
            <a:r>
              <a:rPr lang="en-US" sz="25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en-US" sz="2500" dirty="0">
              <a:ln w="18000">
                <a:solidFill>
                  <a:srgbClr val="00B0F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Verdana" pitchFamily="34" charset="0"/>
              <a:cs typeface="Verdana" pitchFamily="34" charset="0"/>
            </a:endParaRPr>
          </a:p>
          <a:p>
            <a:endParaRPr lang="en-US" dirty="0">
              <a:ln w="18000">
                <a:solidFill>
                  <a:srgbClr val="00B0F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>
              <a:ln w="18000">
                <a:solidFill>
                  <a:srgbClr val="00B0F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1" descr="tls_concierge_fly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7" y="0"/>
            <a:ext cx="529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3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Your IDEAS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7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Let’s Get Physical.. With Your Ideas</a:t>
            </a:r>
            <a:endParaRPr lang="en-US" sz="4800" b="1" dirty="0"/>
          </a:p>
        </p:txBody>
      </p:sp>
      <p:pic>
        <p:nvPicPr>
          <p:cNvPr id="6" name="Content Placeholder 5" descr="lets-get-physical-sweet-16-them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b="10872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1657350" y="211344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6172200"/>
            <a:ext cx="734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streetscenevintage.blogspot.com</a:t>
            </a:r>
            <a:r>
              <a:rPr lang="en-US" dirty="0"/>
              <a:t>/2013/04/lets-get-</a:t>
            </a:r>
            <a:r>
              <a:rPr lang="en-US" dirty="0" err="1"/>
              <a:t>physical.html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the F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Users </a:t>
            </a:r>
            <a:r>
              <a:rPr lang="en-US" dirty="0"/>
              <a:t>won't read your text </a:t>
            </a:r>
            <a:r>
              <a:rPr lang="en-US" dirty="0" smtClean="0"/>
              <a:t>thoroughly</a:t>
            </a:r>
          </a:p>
          <a:p>
            <a:pPr marL="1314450" lvl="2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first two paragraphs must state the most important </a:t>
            </a:r>
            <a:r>
              <a:rPr lang="en-US" dirty="0" smtClean="0"/>
              <a:t>information</a:t>
            </a:r>
          </a:p>
          <a:p>
            <a:pPr lvl="2"/>
            <a:r>
              <a:rPr lang="en-US" dirty="0"/>
              <a:t>Even more people never make it passed the first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subheads, paragraphs, and bullet points with information-carrying </a:t>
            </a:r>
            <a:r>
              <a:rPr lang="en-US" dirty="0" smtClean="0"/>
              <a:t>words</a:t>
            </a:r>
          </a:p>
          <a:p>
            <a:pPr lvl="2"/>
            <a:r>
              <a:rPr lang="en-US" dirty="0"/>
              <a:t>Readers see the third word on a line far less than the first two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4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4066</Words>
  <Application>Microsoft Macintosh PowerPoint</Application>
  <PresentationFormat>On-screen Show (4:3)</PresentationFormat>
  <Paragraphs>675</Paragraphs>
  <Slides>85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Flex Your ILLiad Muscles: Maximizing the Strength of Your Online Web Presence </vt:lpstr>
      <vt:lpstr>Today’s Interval Training</vt:lpstr>
      <vt:lpstr>Warm up before you work out</vt:lpstr>
      <vt:lpstr>Your Presence Matters</vt:lpstr>
      <vt:lpstr>Your pages should</vt:lpstr>
      <vt:lpstr>Must Read</vt:lpstr>
      <vt:lpstr>Some Relevant Findings</vt:lpstr>
      <vt:lpstr>Recapping the Last Slide</vt:lpstr>
      <vt:lpstr>Implications of the F Pattern</vt:lpstr>
      <vt:lpstr>How to Write for the Web </vt:lpstr>
      <vt:lpstr>How to Write for the Web </vt:lpstr>
      <vt:lpstr>Microcontent: Headers, Titles, Subject Lines</vt:lpstr>
      <vt:lpstr>The equipment &amp; Calibration</vt:lpstr>
      <vt:lpstr>Web Pages, Customization Manager and the DLL</vt:lpstr>
      <vt:lpstr>Changes Using the Customization Manager</vt:lpstr>
      <vt:lpstr>Web Interface Keys</vt:lpstr>
      <vt:lpstr>Web Validation vs.  Required HTML Fields</vt:lpstr>
      <vt:lpstr>Web Validation</vt:lpstr>
      <vt:lpstr>Regular Expressions</vt:lpstr>
      <vt:lpstr>Custom Dropdown</vt:lpstr>
      <vt:lpstr>Custom Dropdown</vt:lpstr>
      <vt:lpstr>Status Lines</vt:lpstr>
      <vt:lpstr>Status Lines</vt:lpstr>
      <vt:lpstr>Button Labels</vt:lpstr>
      <vt:lpstr>RSS Feeds &amp; Alerts</vt:lpstr>
      <vt:lpstr>Mental cardio: Understanding code</vt:lpstr>
      <vt:lpstr>ILLiad Web Overview</vt:lpstr>
      <vt:lpstr>Required HTML fields</vt:lpstr>
      <vt:lpstr>Hiding Required Fields</vt:lpstr>
      <vt:lpstr>Branding Pages Breakdown</vt:lpstr>
      <vt:lpstr>The Style Sheets</vt:lpstr>
      <vt:lpstr>ILLiad Code to Know</vt:lpstr>
      <vt:lpstr>ILLiad Code to Know</vt:lpstr>
      <vt:lpstr>Intervals 1 - 3 Cool Down</vt:lpstr>
      <vt:lpstr>FREE WEIGHTS: playing with code</vt:lpstr>
      <vt:lpstr> Moving the Status Line  </vt:lpstr>
      <vt:lpstr>&lt;#TABLE&gt; on ILLiadMainMenu.html</vt:lpstr>
      <vt:lpstr>UserInfo 1-5 &amp; ItemInfo 1-5</vt:lpstr>
      <vt:lpstr>Checkboxes</vt:lpstr>
      <vt:lpstr>Radio Buttons</vt:lpstr>
      <vt:lpstr>Status Specific Pages</vt:lpstr>
      <vt:lpstr>Includes</vt:lpstr>
      <vt:lpstr>Better equipment: Tools of the trade</vt:lpstr>
      <vt:lpstr>Notepad ++</vt:lpstr>
      <vt:lpstr>FileZilla</vt:lpstr>
      <vt:lpstr>W3C Schools</vt:lpstr>
      <vt:lpstr>Pixlr</vt:lpstr>
      <vt:lpstr>Molio</vt:lpstr>
      <vt:lpstr>Rsizr</vt:lpstr>
      <vt:lpstr>Beyond Compare</vt:lpstr>
      <vt:lpstr>Color Cop</vt:lpstr>
      <vt:lpstr>Dreamweaver</vt:lpstr>
      <vt:lpstr>Firebug &amp; other Firefox Web Add-Ins</vt:lpstr>
      <vt:lpstr>Interval 4 &amp; 5 Cool Down</vt:lpstr>
      <vt:lpstr>Using all the machines in the gym (aka circuit training)</vt:lpstr>
      <vt:lpstr>Test Web</vt:lpstr>
      <vt:lpstr>Enabling Logging</vt:lpstr>
      <vt:lpstr>Logging</vt:lpstr>
      <vt:lpstr>Disabling Logging</vt:lpstr>
      <vt:lpstr>MEMBERS ONLY AREA: Authentication &amp; Patron data</vt:lpstr>
      <vt:lpstr>Authentication Scenarios</vt:lpstr>
      <vt:lpstr>Hosted Sites &amp; Shibboleth</vt:lpstr>
      <vt:lpstr>Only collect what you need</vt:lpstr>
      <vt:lpstr>Intervals 6 &amp; 7 Cool Down</vt:lpstr>
      <vt:lpstr>Personal training success stories</vt:lpstr>
      <vt:lpstr>University of Tennessee Knoxville</vt:lpstr>
      <vt:lpstr>University of Tennessee Knoxville</vt:lpstr>
      <vt:lpstr>PowerPoint Presentation</vt:lpstr>
      <vt:lpstr>PowerPoint Presentation</vt:lpstr>
      <vt:lpstr>University of Chicago</vt:lpstr>
      <vt:lpstr>University of Chicago</vt:lpstr>
      <vt:lpstr>University of Chicago</vt:lpstr>
      <vt:lpstr>University of Chicago</vt:lpstr>
      <vt:lpstr>Brockport’s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form_includes folder</vt:lpstr>
      <vt:lpstr>PLATEAUING? You’re not alone!</vt:lpstr>
      <vt:lpstr>PowerPoint Presentation</vt:lpstr>
      <vt:lpstr>Questions &amp; Your IDEAS</vt:lpstr>
      <vt:lpstr>Let’s Get Physical.. With Your Ideas</vt:lpstr>
    </vt:vector>
  </TitlesOfParts>
  <Company>The College at Brockport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Intros and Benefits (3)</dc:title>
  <dc:creator>LITS</dc:creator>
  <cp:lastModifiedBy>Logan Rath</cp:lastModifiedBy>
  <cp:revision>59</cp:revision>
  <dcterms:created xsi:type="dcterms:W3CDTF">2013-07-29T13:57:37Z</dcterms:created>
  <dcterms:modified xsi:type="dcterms:W3CDTF">2013-08-01T01:15:59Z</dcterms:modified>
</cp:coreProperties>
</file>